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65" r:id="rId3"/>
    <p:sldMasterId id="214748366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Hi, My name is Shirley Bailey … intro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Teacher, LOL TKS - 7th year, 3 year in a flexible/innovative learning space.  Initially worked across two single cell classes.  Now in a large space.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Our LQs - School in conjunction with parents and local businesses - set of qualities we believe students need to develop in order to become confident, connected 21st century citizens. 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Set of principles created to reflect Our Learners, Our Place, Our Way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</a:rPr>
              <a:t>Our beliefs about learning at Te Kowhai School… </a:t>
            </a:r>
            <a:r>
              <a:rPr lang="en" sz="1000">
                <a:solidFill>
                  <a:schemeClr val="dk1"/>
                </a:solidFill>
              </a:rPr>
              <a:t>‘Our Learners’, ‘Our Place’, ‘Our Way’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chemeClr val="dk1"/>
                </a:solidFill>
                <a:highlight>
                  <a:srgbClr val="FFFFFF"/>
                </a:highlight>
              </a:rPr>
              <a:t>The following show Te Kowhai’s key Teaching and Learning Principles; the key concepts and implications for practice at Te Kowhai and the links between these and eLearning.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Teaching as Inquiry - important part of our practice.  Now explored collaboratively.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Originally driven by data - writing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Then two years - passion based - BYOD, iPads, leadership, etc. etc.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Now back to being driven by data results and school wide focus - writing - EPIC - evidence based planning inquiry cycle - track 6-9 students per collaborative LC.  Then also work across communities in PLGs to research/discuss data and next steps etc.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Great 6 point cycle that helps breakdown the inquiry process.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Focussing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Developing a hunch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Learning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Taking Action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Checking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Scanning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All of the above - helps provide evidence for the PTCs. 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We record our reflections and add evidence against each PTC using MyPortfolio - online portfolio. 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92100" lvl="0" marL="45720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</a:pPr>
            <a:r>
              <a:rPr lang="en" sz="1000">
                <a:solidFill>
                  <a:schemeClr val="dk2"/>
                </a:solidFill>
              </a:rPr>
              <a:t>Non Negotiables </a:t>
            </a:r>
          </a:p>
          <a:p>
            <a:pPr indent="-292100" lvl="1" marL="91440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</a:pPr>
            <a:r>
              <a:rPr lang="en" sz="1000">
                <a:solidFill>
                  <a:schemeClr val="dk2"/>
                </a:solidFill>
              </a:rPr>
              <a:t>How important is it to create a set of collaborative norms?</a:t>
            </a:r>
          </a:p>
          <a:p>
            <a:pPr indent="-292100" lvl="1" marL="91440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</a:pPr>
            <a:r>
              <a:rPr lang="en" sz="1000">
                <a:solidFill>
                  <a:schemeClr val="dk2"/>
                </a:solidFill>
              </a:rPr>
              <a:t>Different teachers, different expectations, finding the middle ground.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92100" lvl="0" marL="45720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</a:pPr>
            <a:r>
              <a:rPr lang="en" sz="1000">
                <a:solidFill>
                  <a:schemeClr val="dk2"/>
                </a:solidFill>
              </a:rPr>
              <a:t>Non Negotiables </a:t>
            </a:r>
          </a:p>
          <a:p>
            <a:pPr indent="-292100" lvl="1" marL="91440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</a:pPr>
            <a:r>
              <a:rPr lang="en" sz="1000">
                <a:solidFill>
                  <a:schemeClr val="dk2"/>
                </a:solidFill>
              </a:rPr>
              <a:t>How important is it to create a set of collaborative norms?</a:t>
            </a:r>
          </a:p>
          <a:p>
            <a:pPr indent="-292100" lvl="1" marL="91440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</a:pPr>
            <a:r>
              <a:rPr lang="en" sz="1000">
                <a:solidFill>
                  <a:schemeClr val="dk2"/>
                </a:solidFill>
              </a:rPr>
              <a:t>Different teachers, different expectations, finding the middle ground.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 now down to the day to day things that help make the magic happen. 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92100" lvl="0" marL="45720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</a:pPr>
            <a:r>
              <a:rPr lang="en" sz="1000">
                <a:solidFill>
                  <a:schemeClr val="dk2"/>
                </a:solidFill>
              </a:rPr>
              <a:t>Slay the Elephant </a:t>
            </a:r>
          </a:p>
          <a:p>
            <a:pPr indent="-292100" lvl="1" marL="91440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</a:pPr>
            <a:r>
              <a:rPr lang="en" sz="1000">
                <a:solidFill>
                  <a:schemeClr val="dk2"/>
                </a:solidFill>
              </a:rPr>
              <a:t>Why is open, honest and respectful communication important?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Share story of the pencil debate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The publishing folder debate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This is our space - built in 2014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Differentiated learning groups.  Based on current needs.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Can better cater for our learners than I ever could in a single celled space.  Eg. 3 groups at red - 3, 4, 5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Groups change regularly and discussions about students progress, needs etc. happen daily.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Groups are very fluid and change often.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We plan and teach across all levels - share re streamed groups as in the past.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System to track below, at risk etc.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Tracking across the wider team/LCs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92100" lvl="0" marL="45720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</a:pPr>
            <a:r>
              <a:rPr lang="en" sz="1000">
                <a:solidFill>
                  <a:schemeClr val="dk2"/>
                </a:solidFill>
              </a:rPr>
              <a:t>What does collaborative planning look like?</a:t>
            </a:r>
          </a:p>
          <a:p>
            <a:pPr indent="-292100" lvl="1" marL="91440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</a:pPr>
            <a:r>
              <a:rPr lang="en" sz="1000">
                <a:solidFill>
                  <a:schemeClr val="dk2"/>
                </a:solidFill>
              </a:rPr>
              <a:t>How do we plan, teach, assess and survive with 66 students together?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92100" lvl="0" marL="45720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</a:pPr>
            <a:r>
              <a:rPr lang="en" sz="1000">
                <a:solidFill>
                  <a:schemeClr val="dk2"/>
                </a:solidFill>
              </a:rPr>
              <a:t>What does collaborative planning look like?</a:t>
            </a:r>
          </a:p>
          <a:p>
            <a:pPr indent="-2921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</a:pPr>
            <a:r>
              <a:rPr lang="en" sz="1000">
                <a:solidFill>
                  <a:schemeClr val="dk2"/>
                </a:solidFill>
              </a:rPr>
              <a:t>How do we plan, teach, assess and survive with 66 students together?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Report collaboratively - google docs.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Comments are largely based on our learner progressions - progress/achievement and next steps.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One area we are currently working on revising is how we report against our PRIDE Values and LQs - are we reporting/reflecting on the whole child, or just their academic progress and next steps?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04800" lvl="0" marL="45720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</a:pPr>
            <a:r>
              <a:rPr lang="en" sz="1200">
                <a:solidFill>
                  <a:schemeClr val="dk2"/>
                </a:solidFill>
              </a:rPr>
              <a:t>What does learning look like with 3 teachers and 66 students?  Hear about Daily 5 and Daily 3 – (the nuts and bolts of our literacy and numeracy).  </a:t>
            </a:r>
          </a:p>
          <a:p>
            <a:pPr indent="-304800" lvl="1" marL="91440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</a:pPr>
            <a:r>
              <a:rPr lang="en" sz="1200">
                <a:solidFill>
                  <a:schemeClr val="dk2"/>
                </a:solidFill>
              </a:rPr>
              <a:t>Progressions</a:t>
            </a:r>
          </a:p>
          <a:p>
            <a:pPr indent="-304800" lvl="1" marL="91440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</a:pPr>
            <a:r>
              <a:rPr lang="en" sz="1200">
                <a:solidFill>
                  <a:schemeClr val="dk2"/>
                </a:solidFill>
              </a:rPr>
              <a:t>Groupings/Differentiation</a:t>
            </a:r>
          </a:p>
          <a:p>
            <a:pPr indent="-304800" lvl="1" marL="91440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</a:pPr>
            <a:r>
              <a:rPr lang="en" sz="1200">
                <a:solidFill>
                  <a:schemeClr val="dk2"/>
                </a:solidFill>
              </a:rPr>
              <a:t>Inquiry, Problem Solving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Brief overview of D5 and D3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Shape 2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Shape 2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Progressions to guide our teaching and students learning. And used to inform our OTJs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Shape 2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ICAN for maths knowledge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Gloss for strategy.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Shape 2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Hands on problem solving every friday for 1 block. 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Shape 2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Friday Inquiry groups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Trialled individual inquiries in 2015 - working with seniors - self confessed disaster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Teacher facilitated - but driven by student voice/ideas - share re outcomes of bird inquiry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Instant messages, share individual photos with individual parents, or post class photos on class story.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Quick, simple, instant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Easy, simple, real time sharing of student learning and progress.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Shape 3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It is fun, it is great for our professional learning, we have a coach with us all day long, we learn from each other, we question each other, but sometimes it feels like you’re on a roller coaster.  We can feel oodles of emotions - in just one day!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BUT  would I go back to single cell?  No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Shape 3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Shape 3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 now down to the day to day things that help make the magic happen.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We definitely don’t have it all … we don’t have a magic silver bullet … it’s never perfect … but our students are happy, our students are learning.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This quote from Neill O’Reilly from </a:t>
            </a:r>
            <a:r>
              <a:rPr lang="en" sz="900">
                <a:solidFill>
                  <a:schemeClr val="dk1"/>
                </a:solidFill>
              </a:rPr>
              <a:t>Waitakiri School, </a:t>
            </a:r>
            <a:r>
              <a:rPr lang="en"/>
              <a:t>Chch resonated with me ... it’s not about latest acronym … it comes down to quality teaching and learning.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 guess an important place to start is with a set of ‘shared understandings’  ensuring all parties are on the same page. 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Originally when I started at TK our motto/vision was ‘to be our very best’.  We worked together to create a new vision which underpins our teaching and learning.  The term ‘learners’ refers to both teachers and students. 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Our PRIDE Values - a set of values we embed within our daily programme.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Values for our students and teachers alike.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4800"/>
            </a:lvl1pPr>
            <a:lvl2pPr lvl="1" rtl="0" algn="ctr">
              <a:spcBef>
                <a:spcPts val="0"/>
              </a:spcBef>
              <a:buSzPct val="100000"/>
              <a:defRPr sz="4800"/>
            </a:lvl2pPr>
            <a:lvl3pPr lvl="2" rtl="0" algn="ctr">
              <a:spcBef>
                <a:spcPts val="0"/>
              </a:spcBef>
              <a:buSzPct val="100000"/>
              <a:defRPr sz="4800"/>
            </a:lvl3pPr>
            <a:lvl4pPr lvl="3" rtl="0" algn="ctr">
              <a:spcBef>
                <a:spcPts val="0"/>
              </a:spcBef>
              <a:buSzPct val="100000"/>
              <a:defRPr sz="4800"/>
            </a:lvl4pPr>
            <a:lvl5pPr lvl="4" rtl="0" algn="ctr">
              <a:spcBef>
                <a:spcPts val="0"/>
              </a:spcBef>
              <a:buSzPct val="100000"/>
              <a:defRPr sz="4800"/>
            </a:lvl5pPr>
            <a:lvl6pPr lvl="5" rtl="0" algn="ctr">
              <a:spcBef>
                <a:spcPts val="0"/>
              </a:spcBef>
              <a:buSzPct val="100000"/>
              <a:defRPr sz="4800"/>
            </a:lvl6pPr>
            <a:lvl7pPr lvl="6" rtl="0" algn="ctr">
              <a:spcBef>
                <a:spcPts val="0"/>
              </a:spcBef>
              <a:buSzPct val="100000"/>
              <a:defRPr sz="4800"/>
            </a:lvl7pPr>
            <a:lvl8pPr lvl="7" rtl="0" algn="ctr">
              <a:spcBef>
                <a:spcPts val="0"/>
              </a:spcBef>
              <a:buSzPct val="100000"/>
              <a:defRPr sz="4800"/>
            </a:lvl8pPr>
            <a:lvl9pPr lvl="8" rtl="0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56" name="Shape 56"/>
          <p:cNvSpPr txBox="1"/>
          <p:nvPr>
            <p:ph idx="1" type="subTitle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2" type="sldNum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1" name="Shape 61"/>
          <p:cNvSpPr txBox="1"/>
          <p:nvPr>
            <p:ph idx="12" type="sldNum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5" name="Shape 65"/>
          <p:cNvSpPr txBox="1"/>
          <p:nvPr>
            <p:ph idx="2" type="body"/>
          </p:nvPr>
        </p:nvSpPr>
        <p:spPr>
          <a:xfrm>
            <a:off x="4692273" y="1200150"/>
            <a:ext cx="3994500" cy="3725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6" name="Shape 66"/>
          <p:cNvSpPr txBox="1"/>
          <p:nvPr>
            <p:ph idx="12" type="sldNum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9" name="Shape 69"/>
          <p:cNvSpPr txBox="1"/>
          <p:nvPr>
            <p:ph idx="12" type="sldNum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  <p:sp>
        <p:nvSpPr>
          <p:cNvPr id="72" name="Shape 72"/>
          <p:cNvSpPr txBox="1"/>
          <p:nvPr>
            <p:ph idx="12" type="sldNum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/>
          <p:nvPr>
            <p:ph idx="12" type="sldNum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" sz="1300">
                <a:solidFill>
                  <a:schemeClr val="dk1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docs.google.com/document/d/1VM5iUI7XuRxBIKV6cOpfNlL94-pGCG6PIIjWBkbQ6Jc/edit" TargetMode="External"/><Relationship Id="rId4" Type="http://schemas.openxmlformats.org/officeDocument/2006/relationships/hyperlink" Target="https://docs.google.com/document/d/1qjYm7JmNz06q9bbtI2xTAJNMziUvha8pfUHKaRlM2F8/edit" TargetMode="External"/><Relationship Id="rId5" Type="http://schemas.openxmlformats.org/officeDocument/2006/relationships/image" Target="../media/image50.png"/><Relationship Id="rId6" Type="http://schemas.openxmlformats.org/officeDocument/2006/relationships/image" Target="../media/image40.png"/><Relationship Id="rId7" Type="http://schemas.openxmlformats.org/officeDocument/2006/relationships/image" Target="../media/image4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7.png"/><Relationship Id="rId4" Type="http://schemas.openxmlformats.org/officeDocument/2006/relationships/image" Target="../media/image4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Relationship Id="rId4" Type="http://schemas.openxmlformats.org/officeDocument/2006/relationships/hyperlink" Target="https://docs.google.com/document/d/1yQN-RrgYujzg6kom8IX2MvUaVSTOSyZtbse-d0SBJtA/edit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Relationship Id="rId4" Type="http://schemas.openxmlformats.org/officeDocument/2006/relationships/image" Target="../media/image2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0.jpg"/><Relationship Id="rId4" Type="http://schemas.openxmlformats.org/officeDocument/2006/relationships/image" Target="../media/image0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0.png"/><Relationship Id="rId4" Type="http://schemas.openxmlformats.org/officeDocument/2006/relationships/image" Target="../media/image2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png"/><Relationship Id="rId4" Type="http://schemas.openxmlformats.org/officeDocument/2006/relationships/image" Target="../media/image5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9" Type="http://schemas.openxmlformats.org/officeDocument/2006/relationships/image" Target="../media/image35.jpg"/><Relationship Id="rId5" Type="http://schemas.openxmlformats.org/officeDocument/2006/relationships/image" Target="../media/image30.jpg"/><Relationship Id="rId6" Type="http://schemas.openxmlformats.org/officeDocument/2006/relationships/image" Target="../media/image36.jpg"/><Relationship Id="rId7" Type="http://schemas.openxmlformats.org/officeDocument/2006/relationships/image" Target="../media/image37.jpg"/><Relationship Id="rId8" Type="http://schemas.openxmlformats.org/officeDocument/2006/relationships/image" Target="../media/image3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2.jpg"/><Relationship Id="rId6" Type="http://schemas.openxmlformats.org/officeDocument/2006/relationships/image" Target="../media/image46.jpg"/><Relationship Id="rId7" Type="http://schemas.openxmlformats.org/officeDocument/2006/relationships/image" Target="../media/image4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8.jpg"/><Relationship Id="rId4" Type="http://schemas.openxmlformats.org/officeDocument/2006/relationships/image" Target="../media/image2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youtube.com/v/H1qzQPMgalQ" TargetMode="External"/><Relationship Id="rId4" Type="http://schemas.openxmlformats.org/officeDocument/2006/relationships/image" Target="../media/image4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9.png"/><Relationship Id="rId4" Type="http://schemas.openxmlformats.org/officeDocument/2006/relationships/image" Target="../media/image7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5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4.png"/><Relationship Id="rId4" Type="http://schemas.openxmlformats.org/officeDocument/2006/relationships/image" Target="../media/image53.jpg"/><Relationship Id="rId5" Type="http://schemas.openxmlformats.org/officeDocument/2006/relationships/image" Target="../media/image52.jpg"/><Relationship Id="rId6" Type="http://schemas.openxmlformats.org/officeDocument/2006/relationships/image" Target="../media/image51.jpg"/><Relationship Id="rId7" Type="http://schemas.openxmlformats.org/officeDocument/2006/relationships/image" Target="../media/image54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9.png"/><Relationship Id="rId4" Type="http://schemas.openxmlformats.org/officeDocument/2006/relationships/image" Target="../media/image58.jpg"/><Relationship Id="rId5" Type="http://schemas.openxmlformats.org/officeDocument/2006/relationships/image" Target="../media/image65.jpg"/><Relationship Id="rId6" Type="http://schemas.openxmlformats.org/officeDocument/2006/relationships/image" Target="../media/image66.jpg"/><Relationship Id="rId7" Type="http://schemas.openxmlformats.org/officeDocument/2006/relationships/image" Target="../media/image68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5.png"/><Relationship Id="rId4" Type="http://schemas.openxmlformats.org/officeDocument/2006/relationships/image" Target="../media/image6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://youtube.com/v/TmisY46vJN8" TargetMode="External"/><Relationship Id="rId4" Type="http://schemas.openxmlformats.org/officeDocument/2006/relationships/image" Target="../media/image59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Relationship Id="rId4" Type="http://schemas.openxmlformats.org/officeDocument/2006/relationships/hyperlink" Target="https://youtu.be/tljN36lLCxw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youtube.com/v/tljN36lLCxw" TargetMode="External"/><Relationship Id="rId4" Type="http://schemas.openxmlformats.org/officeDocument/2006/relationships/image" Target="../media/image0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Collaboration 101</a:t>
            </a:r>
          </a:p>
        </p:txBody>
      </p:sp>
      <p:sp>
        <p:nvSpPr>
          <p:cNvPr id="80" name="Shape 8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Warts and All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724" y="108325"/>
            <a:ext cx="5446299" cy="495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>
            <p:ph type="title"/>
          </p:nvPr>
        </p:nvSpPr>
        <p:spPr>
          <a:xfrm>
            <a:off x="235500" y="2164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Key Principles - Our Gate Keeper </a:t>
            </a:r>
          </a:p>
        </p:txBody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5809800" y="0"/>
            <a:ext cx="3334200" cy="72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 u="sng">
                <a:solidFill>
                  <a:schemeClr val="hlink"/>
                </a:solidFill>
                <a:hlinkClick r:id="rId3"/>
              </a:rPr>
              <a:t>Key Principles</a:t>
            </a:r>
            <a:r>
              <a:rPr lang="en" sz="1000"/>
              <a:t> </a:t>
            </a:r>
          </a:p>
          <a:p>
            <a:pPr lvl="0">
              <a:spcBef>
                <a:spcPts val="0"/>
              </a:spcBef>
              <a:buNone/>
            </a:pPr>
            <a:r>
              <a:rPr lang="en" sz="1000" u="sng">
                <a:solidFill>
                  <a:schemeClr val="hlink"/>
                </a:solidFill>
                <a:hlinkClick r:id="rId4"/>
              </a:rPr>
              <a:t>Key Principles Reflected Upon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8" name="Shape 1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098425"/>
            <a:ext cx="4222249" cy="3073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4550" y="1516930"/>
            <a:ext cx="5241414" cy="29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27629" y="829049"/>
            <a:ext cx="4376626" cy="2783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575" y="230275"/>
            <a:ext cx="7841000" cy="476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-12"/>
            <a:ext cx="5610225" cy="45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9700" y="3453720"/>
            <a:ext cx="4194300" cy="1611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hape 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0"/>
            <a:ext cx="725265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6487" y="0"/>
            <a:ext cx="43910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7547" y="0"/>
            <a:ext cx="400890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Shape 167"/>
          <p:cNvSpPr txBox="1"/>
          <p:nvPr/>
        </p:nvSpPr>
        <p:spPr>
          <a:xfrm>
            <a:off x="6463350" y="4444300"/>
            <a:ext cx="22560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Collaboration Continuum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Learning Communities</a:t>
            </a:r>
          </a:p>
        </p:txBody>
      </p:sp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8125" y="471887"/>
            <a:ext cx="4199725" cy="419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hape 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1799" y="124325"/>
            <a:ext cx="6158575" cy="494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702" y="704525"/>
            <a:ext cx="2793100" cy="3833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hape 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601585">
            <a:off x="1366347" y="549607"/>
            <a:ext cx="4077305" cy="4077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218624" y="1296876"/>
            <a:ext cx="3940549" cy="237879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Shape 186"/>
          <p:cNvSpPr txBox="1"/>
          <p:nvPr/>
        </p:nvSpPr>
        <p:spPr>
          <a:xfrm>
            <a:off x="4834450" y="562300"/>
            <a:ext cx="3878700" cy="40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The Pencil Debate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581199" cy="458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3849" y="843349"/>
            <a:ext cx="4300149" cy="4300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Data and Tracking</a:t>
            </a:r>
          </a:p>
        </p:txBody>
      </p:sp>
      <p:pic>
        <p:nvPicPr>
          <p:cNvPr id="192" name="Shape 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1350" y="1017725"/>
            <a:ext cx="4963800" cy="372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Data and Tracking</a:t>
            </a:r>
          </a:p>
        </p:txBody>
      </p:sp>
      <p:pic>
        <p:nvPicPr>
          <p:cNvPr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0450" y="1073950"/>
            <a:ext cx="5120033" cy="384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22519"/>
            <a:ext cx="9143999" cy="4298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Shape 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699" y="84700"/>
            <a:ext cx="8759947" cy="505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9">
            <a:off x="7000979" y="27"/>
            <a:ext cx="2143020" cy="1188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hape 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43" y="0"/>
            <a:ext cx="399586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6998" y="1068474"/>
            <a:ext cx="4732348" cy="326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Shape 2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325" y="985399"/>
            <a:ext cx="3542174" cy="38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1550" y="662675"/>
            <a:ext cx="5058075" cy="383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737" y="174675"/>
            <a:ext cx="2714625" cy="95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hape 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1650" y="587875"/>
            <a:ext cx="3187525" cy="42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Shape 22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is Daily Five and Daily 3?</a:t>
            </a:r>
          </a:p>
        </p:txBody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457200" y="1047750"/>
            <a:ext cx="5294400" cy="372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68300" lvl="0" marL="457200" rtl="0">
              <a:spcBef>
                <a:spcPts val="0"/>
              </a:spcBef>
              <a:buSzPct val="100000"/>
              <a:buChar char="❏"/>
            </a:pPr>
            <a:r>
              <a:rPr lang="en" sz="2200"/>
              <a:t>Framework that holds no curriculum content.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200"/>
          </a:p>
          <a:p>
            <a:pPr indent="-368300" lvl="0" marL="457200" rtl="0">
              <a:spcBef>
                <a:spcPts val="0"/>
              </a:spcBef>
              <a:buSzPct val="100000"/>
              <a:buChar char="❏"/>
            </a:pPr>
            <a:r>
              <a:rPr lang="en" sz="2200"/>
              <a:t>Independent literacy/numeracy structure and classroom management system.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200"/>
          </a:p>
          <a:p>
            <a:pPr indent="-368300" lvl="0" marL="457200" rtl="0">
              <a:spcBef>
                <a:spcPts val="0"/>
              </a:spcBef>
              <a:buSzPct val="100000"/>
              <a:buChar char="❏"/>
            </a:pPr>
            <a:r>
              <a:rPr lang="en" sz="2200"/>
              <a:t>Consists of five/three tasks that teaches students independence and provides choice.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>
            <p:ph type="title"/>
          </p:nvPr>
        </p:nvSpPr>
        <p:spPr>
          <a:xfrm>
            <a:off x="457200" y="535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Why Daily Five and Daily 3?</a:t>
            </a:r>
          </a:p>
        </p:txBody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 sz="1800"/>
              <a:t>Short whole class lessons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 sz="1800"/>
              <a:t>Target teach small groups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 sz="1800"/>
              <a:t>Conference with individuals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Assessment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Progressions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 sz="1800"/>
              <a:t>Explicitly enable students to build and maintain stamina.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236" name="Shape 2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834775"/>
            <a:ext cx="1630175" cy="163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3100" y="1126899"/>
            <a:ext cx="953600" cy="922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8" name="Shape 238"/>
          <p:cNvCxnSpPr/>
          <p:nvPr/>
        </p:nvCxnSpPr>
        <p:spPr>
          <a:xfrm>
            <a:off x="4572000" y="1200150"/>
            <a:ext cx="0" cy="3725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39" name="Shape 239"/>
          <p:cNvSpPr txBox="1"/>
          <p:nvPr>
            <p:ph idx="2" type="body"/>
          </p:nvPr>
        </p:nvSpPr>
        <p:spPr>
          <a:xfrm>
            <a:off x="4692273" y="1200150"/>
            <a:ext cx="3994500" cy="372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 sz="1800"/>
              <a:t>Receive tailored instruction - whole class, small group, individual conferring - meeting individual needs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 sz="1800"/>
              <a:t>Reading and writing for extended periods of time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 sz="1800"/>
              <a:t>Develop independence and stamina 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 sz="1800"/>
              <a:t>Provides choice (what, when, where)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Shape 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2499" y="23299"/>
            <a:ext cx="3317182" cy="248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Shape 2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526500"/>
            <a:ext cx="3489324" cy="261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Shape 2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43199" y="2526500"/>
            <a:ext cx="1962749" cy="261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Shape 2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50790" y="0"/>
            <a:ext cx="289321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Shape 2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14398" y="-52899"/>
            <a:ext cx="2062525" cy="275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05943" y="2526500"/>
            <a:ext cx="1962750" cy="261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3348249" cy="251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Shape 2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7599" y="1848874"/>
            <a:ext cx="2535749" cy="338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85757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Shape 2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43199" y="-260425"/>
            <a:ext cx="2347950" cy="313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Shape 2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91150" y="-260425"/>
            <a:ext cx="4174100" cy="313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Shape 2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13350" y="1728525"/>
            <a:ext cx="2626024" cy="350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2249" y="1424849"/>
            <a:ext cx="2126300" cy="20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does George have to say ...</a:t>
            </a:r>
          </a:p>
        </p:txBody>
      </p:sp>
      <p:sp>
        <p:nvSpPr>
          <p:cNvPr id="265" name="Shape 265">
            <a:hlinkClick r:id="rId3"/>
          </p:cNvPr>
          <p:cNvSpPr/>
          <p:nvPr/>
        </p:nvSpPr>
        <p:spPr>
          <a:xfrm>
            <a:off x="1837000" y="1017724"/>
            <a:ext cx="5370642" cy="4027975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Shape 2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8" y="0"/>
            <a:ext cx="341613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Shape 2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3748" y="0"/>
            <a:ext cx="362925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Shape 2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949611" y="660687"/>
            <a:ext cx="5037300" cy="3777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Shape 2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2037" y="56225"/>
            <a:ext cx="4086225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Shape 2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8275" y="184575"/>
            <a:ext cx="2168149" cy="2887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Shape 2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050" y="184575"/>
            <a:ext cx="2345102" cy="3122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Shape 2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450" y="2645474"/>
            <a:ext cx="4440949" cy="249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Shape 28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91100" y="2151100"/>
            <a:ext cx="2247225" cy="2992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Shape 2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003" y="220974"/>
            <a:ext cx="3285700" cy="198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Shape 2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750" y="2458350"/>
            <a:ext cx="3724249" cy="209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Shape 2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65102" y="220975"/>
            <a:ext cx="3616747" cy="271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Shape 2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13875" y="2276550"/>
            <a:ext cx="4047475" cy="22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Shape 29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17875" y="2933525"/>
            <a:ext cx="2946623" cy="220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Parent Communication Tools</a:t>
            </a:r>
          </a:p>
        </p:txBody>
      </p:sp>
      <p:pic>
        <p:nvPicPr>
          <p:cNvPr id="300" name="Shape 3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4900" y="1411250"/>
            <a:ext cx="6715125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Shape 3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105" y="0"/>
            <a:ext cx="4201425" cy="181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Shape 3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5099" y="1929200"/>
            <a:ext cx="6718900" cy="314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Shape 3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725" y="126650"/>
            <a:ext cx="8928298" cy="501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>
            <a:hlinkClick r:id="rId3"/>
          </p:cNvPr>
          <p:cNvSpPr/>
          <p:nvPr/>
        </p:nvSpPr>
        <p:spPr>
          <a:xfrm>
            <a:off x="1143000" y="0"/>
            <a:ext cx="6858000" cy="51435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Shape 3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679" y="123350"/>
            <a:ext cx="3799157" cy="207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Shape 3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5000" y="2274175"/>
            <a:ext cx="1682125" cy="168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Shape 3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5025" y="3008300"/>
            <a:ext cx="6595473" cy="213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Shape 3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62325" y="2800"/>
            <a:ext cx="4194576" cy="227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>
            <p:ph idx="1" type="body"/>
          </p:nvPr>
        </p:nvSpPr>
        <p:spPr>
          <a:xfrm>
            <a:off x="311700" y="599775"/>
            <a:ext cx="8520600" cy="396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chemeClr val="dk1"/>
                </a:solidFill>
              </a:rPr>
              <a:t>The walls have gone, the teaching team has been established.  Now go forth – 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teach </a:t>
            </a:r>
            <a:r>
              <a:rPr b="1" lang="en">
                <a:solidFill>
                  <a:schemeClr val="dk1"/>
                </a:solidFill>
              </a:rPr>
              <a:t>together</a:t>
            </a:r>
            <a:r>
              <a:rPr lang="en">
                <a:solidFill>
                  <a:schemeClr val="dk1"/>
                </a:solidFill>
              </a:rPr>
              <a:t>, 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plan </a:t>
            </a:r>
            <a:r>
              <a:rPr b="1" lang="en">
                <a:solidFill>
                  <a:schemeClr val="dk1"/>
                </a:solidFill>
              </a:rPr>
              <a:t>together</a:t>
            </a:r>
            <a:r>
              <a:rPr lang="en">
                <a:solidFill>
                  <a:schemeClr val="dk1"/>
                </a:solidFill>
              </a:rPr>
              <a:t>, 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co–exist </a:t>
            </a:r>
            <a:r>
              <a:rPr b="1" lang="en">
                <a:solidFill>
                  <a:schemeClr val="dk1"/>
                </a:solidFill>
              </a:rPr>
              <a:t>together</a:t>
            </a:r>
            <a:r>
              <a:rPr lang="en">
                <a:solidFill>
                  <a:schemeClr val="dk1"/>
                </a:solidFill>
              </a:rPr>
              <a:t>, 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learn </a:t>
            </a:r>
            <a:r>
              <a:rPr b="1" lang="en">
                <a:solidFill>
                  <a:schemeClr val="dk1"/>
                </a:solidFill>
              </a:rPr>
              <a:t>together, 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have fun </a:t>
            </a:r>
            <a:r>
              <a:rPr b="1" lang="en">
                <a:solidFill>
                  <a:schemeClr val="dk1"/>
                </a:solidFill>
              </a:rPr>
              <a:t>together</a:t>
            </a:r>
            <a:r>
              <a:rPr lang="en">
                <a:solidFill>
                  <a:schemeClr val="dk1"/>
                </a:solidFill>
              </a:rPr>
              <a:t>, 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cry </a:t>
            </a:r>
            <a:r>
              <a:rPr b="1" lang="en">
                <a:solidFill>
                  <a:schemeClr val="dk1"/>
                </a:solidFill>
              </a:rPr>
              <a:t>together</a:t>
            </a:r>
            <a:r>
              <a:rPr lang="en">
                <a:solidFill>
                  <a:schemeClr val="dk1"/>
                </a:solidFill>
              </a:rPr>
              <a:t> and … 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don’t forget to raise student achievement </a:t>
            </a:r>
            <a:r>
              <a:rPr b="1" lang="en">
                <a:solidFill>
                  <a:schemeClr val="dk1"/>
                </a:solidFill>
              </a:rPr>
              <a:t>together</a:t>
            </a:r>
            <a:r>
              <a:rPr lang="en">
                <a:solidFill>
                  <a:schemeClr val="dk1"/>
                </a:solidFill>
              </a:rPr>
              <a:t>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6950" y="1873948"/>
            <a:ext cx="3842100" cy="1521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type="ctrTitle"/>
          </p:nvPr>
        </p:nvSpPr>
        <p:spPr>
          <a:xfrm>
            <a:off x="311700" y="887100"/>
            <a:ext cx="8520600" cy="3098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We may not have it all together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But together we have it ALL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Before we CAN Collaborate … </a:t>
            </a:r>
          </a:p>
        </p:txBody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0" name="Shape 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1775" y="1152474"/>
            <a:ext cx="4462545" cy="361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3925" y="355774"/>
            <a:ext cx="4420575" cy="442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hape 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2725" y="118650"/>
            <a:ext cx="5284375" cy="496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/>
          <p:nvPr/>
        </p:nvSpPr>
        <p:spPr>
          <a:xfrm>
            <a:off x="154700" y="168800"/>
            <a:ext cx="27966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Respect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>
            <a:hlinkClick r:id="rId3"/>
          </p:cNvPr>
          <p:cNvSpPr/>
          <p:nvPr/>
        </p:nvSpPr>
        <p:spPr>
          <a:xfrm>
            <a:off x="1143000" y="0"/>
            <a:ext cx="6858000" cy="51435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