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2" name="Shape 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Give all staff a book to read. Time stamina and video behaviours.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It is the same as sports, you have to physically practice to get better!  </a:t>
            </a:r>
          </a:p>
          <a:p>
            <a:pPr lvl="0">
              <a:spcBef>
                <a:spcPts val="0"/>
              </a:spcBef>
              <a:buNone/>
            </a:pPr>
            <a:r>
              <a:rPr lang="en"/>
              <a:t>Are you the 80 or the 20?  I know I’m not at 20 yet!!!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Michael Grinder’s research shows that a child’s age is equal to how many minutes of direct instruction they can stick within the upper cortex of their brain.  After that time, thinking shifts to the lower cortex (which controls eating, sleeping, breathing).  THAT’S WHY DIRECT INSTRUCTION LESSONS NEED TO BE BRIEF!!!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Why is it called The Daily Five?  There isn’t time for 5 rounds!  It is called the Daily Five because there are five literacy components for children to chose from.  These components are …  It is NOT called The Daily Five because they have to do all 5 each day.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Trusting children is the underpinning of what makes the D5 work.  When trust is combined with explicit instruction, our students acquire the skills necessary to become independent learners.  The D5 works because we gradually build behaviours that can be sustained over time so children can easily be trusted to manage on their own.  </a:t>
            </a:r>
          </a:p>
          <a:p>
            <a:pPr lvl="0" rtl="0">
              <a:spcBef>
                <a:spcPts val="0"/>
              </a:spcBef>
              <a:buNone/>
            </a:pPr>
            <a:r>
              <a:t/>
            </a:r>
            <a:endParaRPr/>
          </a:p>
          <a:p>
            <a:pPr lvl="0" rtl="0">
              <a:spcBef>
                <a:spcPts val="0"/>
              </a:spcBef>
              <a:buNone/>
            </a:pPr>
            <a:r>
              <a:rPr lang="en"/>
              <a:t>Although giving children the power to choose makes us a little nervous, it puts them in charge of their own learning, is self motivating and will improve their skills.  Purpose + Choice = Motivation.  It also fits in with new directions in education (personalised learning, progressions etc.)</a:t>
            </a:r>
          </a:p>
          <a:p>
            <a:pPr lvl="0" rtl="0">
              <a:spcBef>
                <a:spcPts val="0"/>
              </a:spcBef>
              <a:buNone/>
            </a:pPr>
            <a:r>
              <a:t/>
            </a:r>
            <a:endParaRPr/>
          </a:p>
          <a:p>
            <a:pPr lvl="0" rtl="0">
              <a:spcBef>
                <a:spcPts val="0"/>
              </a:spcBef>
              <a:buNone/>
            </a:pPr>
            <a:r>
              <a:rPr lang="en"/>
              <a:t>A sense of community provides members with ownership to hold other accountable for behaviours of effort, learning, order and kindness.  During D5 the class becomes a community that works together to encourage and support each other. </a:t>
            </a:r>
          </a:p>
          <a:p>
            <a:pPr lvl="0" rtl="0">
              <a:spcBef>
                <a:spcPts val="0"/>
              </a:spcBef>
              <a:buNone/>
            </a:pPr>
            <a:r>
              <a:t/>
            </a:r>
            <a:endParaRPr/>
          </a:p>
          <a:p>
            <a:pPr lvl="0" rtl="0">
              <a:spcBef>
                <a:spcPts val="0"/>
              </a:spcBef>
              <a:buNone/>
            </a:pPr>
            <a:r>
              <a:rPr lang="en"/>
              <a:t>Setting up D5 helps students understand the urgency of why they need to read and write.  How do I become better - I read… I write.  </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Review video from silent reading - choose the barometer child (maybe Juliet)</a:t>
            </a:r>
          </a:p>
          <a:p>
            <a:pPr lvl="0">
              <a:spcBef>
                <a:spcPts val="0"/>
              </a:spcBef>
              <a:buNone/>
            </a:pPr>
            <a:r>
              <a:rPr lang="en"/>
              <a:t>Model 10 steps of independence with Becky/Juliet</a:t>
            </a:r>
            <a:br>
              <a:rPr lang="en"/>
            </a:br>
            <a:r>
              <a:rPr lang="en"/>
              <a:t>Use an IChart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Large enough for whole class</a:t>
            </a:r>
          </a:p>
          <a:p>
            <a:pPr lvl="0" rtl="0">
              <a:spcBef>
                <a:spcPts val="0"/>
              </a:spcBef>
              <a:buNone/>
            </a:pPr>
            <a:r>
              <a:rPr lang="en"/>
              <a:t>Limited distractions on the floor, monitor behaviour during whole class sessions, close proximity for peer talking/thinking</a:t>
            </a:r>
          </a:p>
          <a:p>
            <a:pPr lvl="0">
              <a:spcBef>
                <a:spcPts val="0"/>
              </a:spcBef>
              <a:buNone/>
            </a:pPr>
            <a:r>
              <a:rPr lang="en"/>
              <a:t>Gathering on floor signals a shift in activity and thinking - brain break, movement of bodies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Shoe Story/analogy - (bring in shoes to model)</a:t>
            </a:r>
          </a:p>
          <a:p>
            <a:pPr lvl="0" rtl="0">
              <a:spcBef>
                <a:spcPts val="0"/>
              </a:spcBef>
              <a:buClr>
                <a:schemeClr val="dk1"/>
              </a:buClr>
              <a:buSzPct val="100000"/>
              <a:buFont typeface="Arial"/>
              <a:buNone/>
            </a:pPr>
            <a:r>
              <a:rPr lang="en">
                <a:solidFill>
                  <a:schemeClr val="dk1"/>
                </a:solidFill>
              </a:rPr>
              <a:t>Variety of books … magazines, etc.</a:t>
            </a:r>
          </a:p>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Separate boxes for each student</a:t>
            </a:r>
          </a:p>
          <a:p>
            <a:pPr lvl="0" rtl="0">
              <a:spcBef>
                <a:spcPts val="0"/>
              </a:spcBef>
              <a:buNone/>
            </a:pPr>
            <a:r>
              <a:rPr lang="en"/>
              <a:t>5-10 books in a box - self selection (depending on age)</a:t>
            </a:r>
          </a:p>
          <a:p>
            <a:pPr lvl="0" rtl="0">
              <a:spcBef>
                <a:spcPts val="0"/>
              </a:spcBef>
              <a:buNone/>
            </a:pPr>
            <a:r>
              <a:rPr lang="en"/>
              <a:t>Literacy books - independent writing journal, reading activity/word work etc.</a:t>
            </a:r>
          </a:p>
          <a:p>
            <a:pPr lvl="0">
              <a:spcBef>
                <a:spcPts val="0"/>
              </a:spcBef>
              <a:buNone/>
            </a:pPr>
            <a:r>
              <a:rPr lang="en"/>
              <a:t>Assigned spot in class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Large charts created by teacher in front of class</a:t>
            </a:r>
          </a:p>
          <a:p>
            <a:pPr lvl="0" rtl="0">
              <a:spcBef>
                <a:spcPts val="0"/>
              </a:spcBef>
              <a:buNone/>
            </a:pPr>
            <a:r>
              <a:rPr lang="en"/>
              <a:t>Makes thinking permanent and visible in the classroom</a:t>
            </a:r>
          </a:p>
          <a:p>
            <a:pPr lvl="0">
              <a:spcBef>
                <a:spcPts val="0"/>
              </a:spcBef>
              <a:buNone/>
            </a:pPr>
            <a:r>
              <a:rPr lang="en"/>
              <a:t>Read to Self, Work on Writing, Word Work, Listen to reading, Read to Someone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Hand out sheets to all - brainstorm ideas.  What do you know already?  What do you think it’s about?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Brain receives input through 3 different external memory systems; visual, auditory, and kinesthetic</a:t>
            </a:r>
          </a:p>
          <a:p>
            <a:pPr lvl="0" rtl="0">
              <a:spcBef>
                <a:spcPts val="0"/>
              </a:spcBef>
              <a:buNone/>
            </a:pPr>
            <a:r>
              <a:rPr lang="en"/>
              <a:t>Memory stored in kinesthetic system evokes the longest memory.</a:t>
            </a:r>
          </a:p>
          <a:p>
            <a:pPr lvl="0" rtl="0">
              <a:spcBef>
                <a:spcPts val="0"/>
              </a:spcBef>
              <a:buNone/>
            </a:pPr>
            <a:r>
              <a:rPr lang="en"/>
              <a:t>Kinesthetic learning experiences are provided and then labeled so children hear and feel what theya re doing.  This movement is stored in muscle memory and becomes part of their behaviours</a:t>
            </a:r>
          </a:p>
          <a:p>
            <a:pPr lvl="0">
              <a:spcBef>
                <a:spcPts val="0"/>
              </a:spcBef>
              <a:buNone/>
            </a:pPr>
            <a:r>
              <a:rPr lang="en"/>
              <a:t>Daily practice and constant review of I Charts - increase stamina each day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Teach children to respond to a signal so they know it is time to gather and check back in.</a:t>
            </a:r>
          </a:p>
          <a:p>
            <a:pPr lvl="0" rtl="0">
              <a:spcBef>
                <a:spcPts val="0"/>
              </a:spcBef>
              <a:buNone/>
            </a:pPr>
            <a:r>
              <a:rPr lang="en"/>
              <a:t>You want something that will grab attentions but not break the tone of a classroom.</a:t>
            </a:r>
          </a:p>
          <a:p>
            <a:pPr lvl="0" rtl="0">
              <a:spcBef>
                <a:spcPts val="0"/>
              </a:spcBef>
              <a:buNone/>
            </a:pPr>
            <a:r>
              <a:rPr lang="en"/>
              <a:t>Explain the signal and its purpose on the first day of the year.</a:t>
            </a:r>
          </a:p>
          <a:p>
            <a:pPr lvl="0">
              <a:spcBef>
                <a:spcPts val="0"/>
              </a:spcBef>
              <a:buNone/>
            </a:pPr>
            <a:r>
              <a:rPr lang="en"/>
              <a:t>Then, practice, practice, practice.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use the 10 steps of Independence when introducing each component of D5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D5 is made up of 5 components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Hand out sheets to all - brainstorm ideas.  What do you know already?  What do you think it’s about?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Since 1945, research hows that kids need to …</a:t>
            </a:r>
          </a:p>
          <a:p>
            <a:pPr lvl="0">
              <a:spcBef>
                <a:spcPts val="0"/>
              </a:spcBef>
              <a:buNone/>
            </a:pPr>
            <a:r>
              <a:rPr lang="en"/>
              <a:t>read to be better readers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Write to be better writers!!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Cloze activity - what % do you think fills in the gaps?  Guess then check.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Cloze activity - what % do you think fills in the gaps?  Guess then check.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685800" y="1583342"/>
            <a:ext cx="7772400" cy="1159856"/>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1" name="Shape 11"/>
          <p:cNvSpPr txBox="1"/>
          <p:nvPr>
            <p:ph idx="1" type="subTitle"/>
          </p:nvPr>
        </p:nvSpPr>
        <p:spPr>
          <a:xfrm>
            <a:off x="685800" y="2840053"/>
            <a:ext cx="7772400" cy="784737"/>
          </a:xfrm>
          <a:prstGeom prst="rect">
            <a:avLst/>
          </a:prstGeom>
        </p:spPr>
        <p:txBody>
          <a:bodyPr anchorCtr="0" anchor="t" bIns="91425" lIns="91425" rIns="91425" tIns="91425"/>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p:txBody>
      </p:sp>
      <p:sp>
        <p:nvSpPr>
          <p:cNvPr id="12" name="Shape 12"/>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5" name="Shape 15"/>
          <p:cNvSpPr txBox="1"/>
          <p:nvPr>
            <p:ph idx="1" type="body"/>
          </p:nvPr>
        </p:nvSpPr>
        <p:spPr>
          <a:xfrm>
            <a:off x="457200" y="1200150"/>
            <a:ext cx="8229600"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6" name="Shape 16"/>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457200"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2" type="body"/>
          </p:nvPr>
        </p:nvSpPr>
        <p:spPr>
          <a:xfrm>
            <a:off x="4692273" y="1200150"/>
            <a:ext cx="3994525" cy="372568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25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5" name="Shape 25"/>
        <p:cNvGrpSpPr/>
        <p:nvPr/>
      </p:nvGrpSpPr>
      <p:grpSpPr>
        <a:xfrm>
          <a:off x="0" y="0"/>
          <a:ext cx="0" cy="0"/>
          <a:chOff x="0" y="0"/>
          <a:chExt cx="0" cy="0"/>
        </a:xfrm>
      </p:grpSpPr>
      <p:sp>
        <p:nvSpPr>
          <p:cNvPr id="26" name="Shape 26"/>
          <p:cNvSpPr txBox="1"/>
          <p:nvPr>
            <p:ph idx="1" type="body"/>
          </p:nvPr>
        </p:nvSpPr>
        <p:spPr>
          <a:xfrm>
            <a:off x="457200" y="4406309"/>
            <a:ext cx="8229600" cy="519520"/>
          </a:xfrm>
          <a:prstGeom prst="rect">
            <a:avLst/>
          </a:prstGeom>
        </p:spPr>
        <p:txBody>
          <a:bodyPr anchorCtr="0" anchor="t" bIns="91425" lIns="91425" rIns="91425" tIns="91425"/>
          <a:lstStyle>
            <a:lvl1pPr lvl="0" algn="ctr">
              <a:spcBef>
                <a:spcPts val="360"/>
              </a:spcBef>
              <a:buSzPct val="100000"/>
              <a:buNone/>
              <a:defRPr sz="1800"/>
            </a:lvl1pPr>
          </a:lstStyle>
          <a:p/>
        </p:txBody>
      </p:sp>
      <p:sp>
        <p:nvSpPr>
          <p:cNvPr id="27" name="Shape 27"/>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
        <p:nvSpPr>
          <p:cNvPr id="29" name="Shape 29"/>
          <p:cNvSpPr txBox="1"/>
          <p:nvPr>
            <p:ph idx="12" type="sldNum"/>
          </p:nvPr>
        </p:nvSpPr>
        <p:spPr>
          <a:xfrm>
            <a:off x="8556791" y="4749850"/>
            <a:ext cx="548699" cy="393524"/>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250"/>
          </a:xfrm>
          <a:prstGeom prst="rect">
            <a:avLst/>
          </a:prstGeom>
          <a:noFill/>
          <a:ln>
            <a:noFill/>
          </a:ln>
        </p:spPr>
        <p:txBody>
          <a:bodyPr anchorCtr="0" anchor="b" bIns="91425" lIns="91425" rIns="91425" tIns="91425"/>
          <a:lstStyle>
            <a:lvl1pPr lvl="0">
              <a:spcBef>
                <a:spcPts val="0"/>
              </a:spcBef>
              <a:buClr>
                <a:schemeClr val="dk1"/>
              </a:buClr>
              <a:buSzPct val="100000"/>
              <a:buNone/>
              <a:defRPr b="1" sz="3600">
                <a:solidFill>
                  <a:schemeClr val="dk1"/>
                </a:solidFill>
              </a:defRPr>
            </a:lvl1pPr>
            <a:lvl2pPr lvl="1">
              <a:spcBef>
                <a:spcPts val="0"/>
              </a:spcBef>
              <a:buClr>
                <a:schemeClr val="dk1"/>
              </a:buClr>
              <a:buSzPct val="100000"/>
              <a:buNone/>
              <a:defRPr b="1" sz="3600">
                <a:solidFill>
                  <a:schemeClr val="dk1"/>
                </a:solidFill>
              </a:defRPr>
            </a:lvl2pPr>
            <a:lvl3pPr lvl="2">
              <a:spcBef>
                <a:spcPts val="0"/>
              </a:spcBef>
              <a:buClr>
                <a:schemeClr val="dk1"/>
              </a:buClr>
              <a:buSzPct val="100000"/>
              <a:buNone/>
              <a:defRPr b="1" sz="3600">
                <a:solidFill>
                  <a:schemeClr val="dk1"/>
                </a:solidFill>
              </a:defRPr>
            </a:lvl3pPr>
            <a:lvl4pPr lvl="3">
              <a:spcBef>
                <a:spcPts val="0"/>
              </a:spcBef>
              <a:buClr>
                <a:schemeClr val="dk1"/>
              </a:buClr>
              <a:buSzPct val="100000"/>
              <a:buNone/>
              <a:defRPr b="1" sz="3600">
                <a:solidFill>
                  <a:schemeClr val="dk1"/>
                </a:solidFill>
              </a:defRPr>
            </a:lvl4pPr>
            <a:lvl5pPr lvl="4">
              <a:spcBef>
                <a:spcPts val="0"/>
              </a:spcBef>
              <a:buClr>
                <a:schemeClr val="dk1"/>
              </a:buClr>
              <a:buSzPct val="100000"/>
              <a:buNone/>
              <a:defRPr b="1" sz="3600">
                <a:solidFill>
                  <a:schemeClr val="dk1"/>
                </a:solidFill>
              </a:defRPr>
            </a:lvl5pPr>
            <a:lvl6pPr lvl="5">
              <a:spcBef>
                <a:spcPts val="0"/>
              </a:spcBef>
              <a:buClr>
                <a:schemeClr val="dk1"/>
              </a:buClr>
              <a:buSzPct val="100000"/>
              <a:buNone/>
              <a:defRPr b="1" sz="3600">
                <a:solidFill>
                  <a:schemeClr val="dk1"/>
                </a:solidFill>
              </a:defRPr>
            </a:lvl6pPr>
            <a:lvl7pPr lvl="6">
              <a:spcBef>
                <a:spcPts val="0"/>
              </a:spcBef>
              <a:buClr>
                <a:schemeClr val="dk1"/>
              </a:buClr>
              <a:buSzPct val="100000"/>
              <a:buNone/>
              <a:defRPr b="1" sz="3600">
                <a:solidFill>
                  <a:schemeClr val="dk1"/>
                </a:solidFill>
              </a:defRPr>
            </a:lvl7pPr>
            <a:lvl8pPr lvl="7">
              <a:spcBef>
                <a:spcPts val="0"/>
              </a:spcBef>
              <a:buClr>
                <a:schemeClr val="dk1"/>
              </a:buClr>
              <a:buSzPct val="100000"/>
              <a:buNone/>
              <a:defRPr b="1" sz="3600">
                <a:solidFill>
                  <a:schemeClr val="dk1"/>
                </a:solidFill>
              </a:defRPr>
            </a:lvl8pPr>
            <a:lvl9pPr lvl="8">
              <a:spcBef>
                <a:spcPts val="0"/>
              </a:spcBef>
              <a:buClr>
                <a:schemeClr val="dk1"/>
              </a:buClr>
              <a:buSzPct val="100000"/>
              <a:buNone/>
              <a:defRPr b="1" sz="3600">
                <a:solidFill>
                  <a:schemeClr val="dk1"/>
                </a:solidFill>
              </a:defRPr>
            </a:lvl9pPr>
          </a:lstStyle>
          <a:p/>
        </p:txBody>
      </p:sp>
      <p:sp>
        <p:nvSpPr>
          <p:cNvPr id="7" name="Shape 7"/>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p:txBody>
      </p:sp>
      <p:sp>
        <p:nvSpPr>
          <p:cNvPr id="8" name="Shape 8"/>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thedailycafe.com/articles/desirable-behaviors-and-least-desirable-behaviors-modeled" TargetMode="External"/><Relationship Id="rId4" Type="http://schemas.openxmlformats.org/officeDocument/2006/relationships/image" Target="../media/image41.png"/><Relationship Id="rId5"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image" Target="../media/image0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sp>
        <p:nvSpPr>
          <p:cNvPr id="34" name="Shape 3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Silent Reading</a:t>
            </a:r>
          </a:p>
        </p:txBody>
      </p:sp>
      <p:pic>
        <p:nvPicPr>
          <p:cNvPr id="35" name="Shape 35"/>
          <p:cNvPicPr preferRelativeResize="0"/>
          <p:nvPr/>
        </p:nvPicPr>
        <p:blipFill>
          <a:blip r:embed="rId3">
            <a:alphaModFix/>
          </a:blip>
          <a:stretch>
            <a:fillRect/>
          </a:stretch>
        </p:blipFill>
        <p:spPr>
          <a:xfrm>
            <a:off x="3184850" y="1596775"/>
            <a:ext cx="4801750" cy="281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914400" y="32100"/>
            <a:ext cx="6764400" cy="5073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idx="1" type="body"/>
          </p:nvPr>
        </p:nvSpPr>
        <p:spPr>
          <a:xfrm>
            <a:off x="457200" y="408500"/>
            <a:ext cx="8229600" cy="4517400"/>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rPr lang="en"/>
              <a:t>The Daily Five does NOT hold content, </a:t>
            </a:r>
            <a:r>
              <a:rPr b="1" lang="en" u="sng"/>
              <a:t>it is a structure.</a:t>
            </a:r>
          </a:p>
          <a:p>
            <a:pPr lvl="0" algn="ctr">
              <a:spcBef>
                <a:spcPts val="0"/>
              </a:spcBef>
              <a:buNone/>
            </a:pPr>
            <a:r>
              <a:rPr lang="en"/>
              <a:t>Content comes from your curriculum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What does it look like?</a:t>
            </a:r>
          </a:p>
        </p:txBody>
      </p:sp>
      <p:sp>
        <p:nvSpPr>
          <p:cNvPr id="103" name="Shape 103"/>
          <p:cNvSpPr txBox="1"/>
          <p:nvPr>
            <p:ph idx="1" type="body"/>
          </p:nvPr>
        </p:nvSpPr>
        <p:spPr>
          <a:xfrm>
            <a:off x="457200" y="1200150"/>
            <a:ext cx="3994500" cy="3725699"/>
          </a:xfrm>
          <a:prstGeom prst="rect">
            <a:avLst/>
          </a:prstGeom>
        </p:spPr>
        <p:txBody>
          <a:bodyPr anchorCtr="0" anchor="t" bIns="91425" lIns="91425" rIns="91425" tIns="91425">
            <a:noAutofit/>
          </a:bodyPr>
          <a:lstStyle/>
          <a:p>
            <a:pPr indent="-381000" lvl="0" marL="457200">
              <a:spcBef>
                <a:spcPts val="0"/>
              </a:spcBef>
              <a:buSzPct val="100000"/>
            </a:pPr>
            <a:r>
              <a:rPr lang="en" sz="2400"/>
              <a:t>Short periods of whole class instruction alternated with rounds of Daily 5</a:t>
            </a:r>
          </a:p>
        </p:txBody>
      </p:sp>
      <p:pic>
        <p:nvPicPr>
          <p:cNvPr id="104" name="Shape 104"/>
          <p:cNvPicPr preferRelativeResize="0"/>
          <p:nvPr/>
        </p:nvPicPr>
        <p:blipFill>
          <a:blip r:embed="rId3">
            <a:alphaModFix/>
          </a:blip>
          <a:stretch>
            <a:fillRect/>
          </a:stretch>
        </p:blipFill>
        <p:spPr>
          <a:xfrm>
            <a:off x="4574150" y="2232598"/>
            <a:ext cx="3994500" cy="19598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lvl="0">
              <a:spcBef>
                <a:spcPts val="0"/>
              </a:spcBef>
              <a:buNone/>
            </a:pPr>
            <a:r>
              <a:t/>
            </a:r>
            <a:endParaRPr/>
          </a:p>
        </p:txBody>
      </p:sp>
      <p:pic>
        <p:nvPicPr>
          <p:cNvPr id="110" name="Shape 110"/>
          <p:cNvPicPr preferRelativeResize="0"/>
          <p:nvPr/>
        </p:nvPicPr>
        <p:blipFill>
          <a:blip r:embed="rId3">
            <a:alphaModFix/>
          </a:blip>
          <a:stretch>
            <a:fillRect/>
          </a:stretch>
        </p:blipFill>
        <p:spPr>
          <a:xfrm>
            <a:off x="0" y="353850"/>
            <a:ext cx="9144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But there isn’t time for 5 rounds!</a:t>
            </a:r>
          </a:p>
        </p:txBody>
      </p:sp>
      <p:sp>
        <p:nvSpPr>
          <p:cNvPr id="116" name="Shape 11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SzPct val="100000"/>
            </a:pPr>
            <a:r>
              <a:rPr lang="en" sz="1800"/>
              <a:t>Daily 5 because there are five literacy components. </a:t>
            </a:r>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342900" lvl="0" marL="457200">
              <a:spcBef>
                <a:spcPts val="0"/>
              </a:spcBef>
              <a:buSzPct val="100000"/>
            </a:pPr>
            <a:r>
              <a:rPr lang="en" sz="1800"/>
              <a:t>It is NOT called The Daily Five because they have to do all 5 each day.</a:t>
            </a:r>
          </a:p>
        </p:txBody>
      </p:sp>
      <p:pic>
        <p:nvPicPr>
          <p:cNvPr id="117" name="Shape 117"/>
          <p:cNvPicPr preferRelativeResize="0"/>
          <p:nvPr/>
        </p:nvPicPr>
        <p:blipFill>
          <a:blip r:embed="rId3">
            <a:alphaModFix/>
          </a:blip>
          <a:stretch>
            <a:fillRect/>
          </a:stretch>
        </p:blipFill>
        <p:spPr>
          <a:xfrm>
            <a:off x="2417775" y="1634250"/>
            <a:ext cx="3810000"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914400" y="0"/>
            <a:ext cx="687897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Trusting Students</a:t>
            </a:r>
          </a:p>
        </p:txBody>
      </p:sp>
      <p:sp>
        <p:nvSpPr>
          <p:cNvPr id="128" name="Shape 12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gn="l">
              <a:lnSpc>
                <a:spcPct val="80000"/>
              </a:lnSpc>
              <a:spcBef>
                <a:spcPts val="1000"/>
              </a:spcBef>
              <a:buNone/>
            </a:pPr>
            <a:r>
              <a:t/>
            </a:r>
            <a:endParaRPr sz="2400"/>
          </a:p>
          <a:p>
            <a:pPr indent="-381000" lvl="0" marL="457200" rtl="0" algn="l">
              <a:lnSpc>
                <a:spcPct val="80000"/>
              </a:lnSpc>
              <a:spcBef>
                <a:spcPts val="1000"/>
              </a:spcBef>
              <a:buSzPct val="100000"/>
            </a:pPr>
            <a:r>
              <a:rPr lang="en" sz="2400"/>
              <a:t>Trusting children is the underpinning of what makes the Daily Five work. </a:t>
            </a:r>
          </a:p>
          <a:p>
            <a:pPr indent="-381000" lvl="0" marL="457200" rtl="0" algn="l">
              <a:lnSpc>
                <a:spcPct val="80000"/>
              </a:lnSpc>
              <a:spcBef>
                <a:spcPts val="1000"/>
              </a:spcBef>
              <a:buSzPct val="100000"/>
            </a:pPr>
            <a:r>
              <a:rPr lang="en" sz="2400"/>
              <a:t>When trust is combined with explicit instruction, our students acquire the skills necessary to become independent learners.</a:t>
            </a:r>
          </a:p>
          <a:p>
            <a:pPr indent="-381000" lvl="0" marL="457200" rtl="0" algn="l">
              <a:lnSpc>
                <a:spcPct val="80000"/>
              </a:lnSpc>
              <a:spcBef>
                <a:spcPts val="1000"/>
              </a:spcBef>
              <a:buSzPct val="100000"/>
            </a:pPr>
            <a:r>
              <a:rPr lang="en" sz="2400"/>
              <a:t>The Daily Five works because we gradually build behaviours that can be sustained over time so children can easily be trusted to manage on their own.</a:t>
            </a:r>
          </a:p>
          <a:p>
            <a:pPr lvl="0">
              <a:spcBef>
                <a:spcPts val="0"/>
              </a:spcBef>
              <a:buNone/>
            </a:pPr>
            <a:r>
              <a:t/>
            </a:r>
            <a:endParaRPr/>
          </a:p>
        </p:txBody>
      </p:sp>
      <p:pic>
        <p:nvPicPr>
          <p:cNvPr id="129" name="Shape 129"/>
          <p:cNvPicPr preferRelativeResize="0"/>
          <p:nvPr/>
        </p:nvPicPr>
        <p:blipFill>
          <a:blip r:embed="rId3">
            <a:alphaModFix/>
          </a:blip>
          <a:stretch>
            <a:fillRect/>
          </a:stretch>
        </p:blipFill>
        <p:spPr>
          <a:xfrm>
            <a:off x="5894225" y="0"/>
            <a:ext cx="2393350" cy="1794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Providing Choice</a:t>
            </a:r>
          </a:p>
        </p:txBody>
      </p:sp>
      <p:sp>
        <p:nvSpPr>
          <p:cNvPr id="135" name="Shape 135"/>
          <p:cNvSpPr txBox="1"/>
          <p:nvPr>
            <p:ph idx="1" type="body"/>
          </p:nvPr>
        </p:nvSpPr>
        <p:spPr>
          <a:xfrm>
            <a:off x="457200" y="1200150"/>
            <a:ext cx="8229600" cy="3725699"/>
          </a:xfrm>
          <a:prstGeom prst="rect">
            <a:avLst/>
          </a:prstGeom>
        </p:spPr>
        <p:txBody>
          <a:bodyPr anchorCtr="0" anchor="ctr" bIns="91425" lIns="91425" rIns="91425" tIns="91425">
            <a:noAutofit/>
          </a:bodyPr>
          <a:lstStyle/>
          <a:p>
            <a:pPr lvl="0" rtl="0" algn="l">
              <a:lnSpc>
                <a:spcPct val="115000"/>
              </a:lnSpc>
              <a:spcBef>
                <a:spcPts val="1200"/>
              </a:spcBef>
              <a:buNone/>
            </a:pPr>
            <a:r>
              <a:t/>
            </a:r>
            <a:endParaRPr sz="2400"/>
          </a:p>
          <a:p>
            <a:pPr lvl="0" rtl="0" algn="l">
              <a:lnSpc>
                <a:spcPct val="115000"/>
              </a:lnSpc>
              <a:spcBef>
                <a:spcPts val="1200"/>
              </a:spcBef>
              <a:buNone/>
            </a:pPr>
            <a:r>
              <a:t/>
            </a:r>
            <a:endParaRPr sz="2400"/>
          </a:p>
          <a:p>
            <a:pPr indent="-381000" lvl="0" marL="457200" rtl="0" algn="l">
              <a:lnSpc>
                <a:spcPct val="115000"/>
              </a:lnSpc>
              <a:spcBef>
                <a:spcPts val="1200"/>
              </a:spcBef>
              <a:buSzPct val="100000"/>
            </a:pPr>
            <a:r>
              <a:rPr lang="en" sz="2400"/>
              <a:t>Although giving children the power to choose makes us a little nervous, it puts them in charge of their own learning, is self-motivating, and will improve their skills.</a:t>
            </a:r>
          </a:p>
          <a:p>
            <a:pPr lvl="0" rtl="0" algn="ctr">
              <a:lnSpc>
                <a:spcPct val="115000"/>
              </a:lnSpc>
              <a:spcBef>
                <a:spcPts val="1200"/>
              </a:spcBef>
              <a:buNone/>
            </a:pPr>
            <a:r>
              <a:rPr lang="en" sz="3600"/>
              <a:t>Purpose + Choice = Motivation</a:t>
            </a:r>
          </a:p>
          <a:p>
            <a:pPr lvl="0">
              <a:spcBef>
                <a:spcPts val="0"/>
              </a:spcBef>
              <a:buNone/>
            </a:pPr>
            <a:r>
              <a:t/>
            </a:r>
            <a:endParaRPr/>
          </a:p>
        </p:txBody>
      </p:sp>
      <p:pic>
        <p:nvPicPr>
          <p:cNvPr id="136" name="Shape 136"/>
          <p:cNvPicPr preferRelativeResize="0"/>
          <p:nvPr/>
        </p:nvPicPr>
        <p:blipFill>
          <a:blip r:embed="rId3">
            <a:alphaModFix/>
          </a:blip>
          <a:stretch>
            <a:fillRect/>
          </a:stretch>
        </p:blipFill>
        <p:spPr>
          <a:xfrm>
            <a:off x="5272250" y="0"/>
            <a:ext cx="3152799" cy="23645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Nurturing Community</a:t>
            </a:r>
          </a:p>
        </p:txBody>
      </p:sp>
      <p:sp>
        <p:nvSpPr>
          <p:cNvPr id="142" name="Shape 14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gn="l">
              <a:lnSpc>
                <a:spcPct val="90000"/>
              </a:lnSpc>
              <a:spcBef>
                <a:spcPts val="1100"/>
              </a:spcBef>
              <a:buNone/>
            </a:pPr>
            <a:r>
              <a:t/>
            </a:r>
            <a:endParaRPr sz="2400"/>
          </a:p>
          <a:p>
            <a:pPr indent="-381000" lvl="0" marL="457200" rtl="0" algn="l">
              <a:lnSpc>
                <a:spcPct val="90000"/>
              </a:lnSpc>
              <a:spcBef>
                <a:spcPts val="1100"/>
              </a:spcBef>
              <a:buSzPct val="100000"/>
            </a:pPr>
            <a:r>
              <a:rPr lang="en" sz="2400"/>
              <a:t>A sense of community provides members with ownership to hold others accountable for behaviors of effort, learning, order, and kindness. </a:t>
            </a:r>
          </a:p>
          <a:p>
            <a:pPr indent="-381000" lvl="0" marL="457200" rtl="0" algn="l">
              <a:lnSpc>
                <a:spcPct val="90000"/>
              </a:lnSpc>
              <a:spcBef>
                <a:spcPts val="1100"/>
              </a:spcBef>
              <a:buSzPct val="100000"/>
            </a:pPr>
            <a:r>
              <a:rPr lang="en" sz="2400"/>
              <a:t>During Daily Five the class becomes a community that works together to encourage and support each other.</a:t>
            </a:r>
          </a:p>
          <a:p>
            <a:pPr lvl="0">
              <a:spcBef>
                <a:spcPts val="0"/>
              </a:spcBef>
              <a:buNone/>
            </a:pPr>
            <a:r>
              <a:t/>
            </a:r>
            <a:endParaRPr/>
          </a:p>
        </p:txBody>
      </p:sp>
      <p:pic>
        <p:nvPicPr>
          <p:cNvPr id="143" name="Shape 143"/>
          <p:cNvPicPr preferRelativeResize="0"/>
          <p:nvPr/>
        </p:nvPicPr>
        <p:blipFill>
          <a:blip r:embed="rId3">
            <a:alphaModFix/>
          </a:blip>
          <a:stretch>
            <a:fillRect/>
          </a:stretch>
        </p:blipFill>
        <p:spPr>
          <a:xfrm>
            <a:off x="5956325" y="205975"/>
            <a:ext cx="2367924" cy="1777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Create a Sense of Urgency</a:t>
            </a:r>
          </a:p>
        </p:txBody>
      </p:sp>
      <p:sp>
        <p:nvSpPr>
          <p:cNvPr id="149" name="Shape 14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nSpc>
                <a:spcPct val="90000"/>
              </a:lnSpc>
              <a:spcBef>
                <a:spcPts val="1100"/>
              </a:spcBef>
              <a:buNone/>
            </a:pPr>
            <a:r>
              <a:t/>
            </a:r>
            <a:endParaRPr sz="2400"/>
          </a:p>
          <a:p>
            <a:pPr indent="-381000" lvl="0" marL="457200" rtl="0">
              <a:lnSpc>
                <a:spcPct val="90000"/>
              </a:lnSpc>
              <a:spcBef>
                <a:spcPts val="1100"/>
              </a:spcBef>
              <a:buSzPct val="100000"/>
            </a:pPr>
            <a:r>
              <a:rPr lang="en" sz="2400"/>
              <a:t>Answers the questions “Why do we have to do it?” &amp; “What’s in it for me?”</a:t>
            </a:r>
          </a:p>
          <a:p>
            <a:pPr indent="-381000" lvl="0" marL="457200" rtl="0">
              <a:lnSpc>
                <a:spcPct val="90000"/>
              </a:lnSpc>
              <a:spcBef>
                <a:spcPts val="1100"/>
              </a:spcBef>
              <a:buSzPct val="100000"/>
            </a:pPr>
            <a:r>
              <a:rPr lang="en" sz="2400"/>
              <a:t>When people understand the reason for a task, it establishes motivation and becomes a force that keeps them persevering.</a:t>
            </a:r>
          </a:p>
          <a:p>
            <a:pPr indent="-381000" lvl="0" marL="457200" rtl="0">
              <a:lnSpc>
                <a:spcPct val="90000"/>
              </a:lnSpc>
              <a:spcBef>
                <a:spcPts val="1100"/>
              </a:spcBef>
              <a:buSzPct val="100000"/>
            </a:pPr>
            <a:r>
              <a:rPr lang="en" sz="2400"/>
              <a:t>Sense of urgency comes from understanding the </a:t>
            </a:r>
            <a:r>
              <a:rPr b="1" i="1" lang="en" sz="2400"/>
              <a:t>why</a:t>
            </a:r>
            <a:r>
              <a:rPr i="1" lang="en" sz="2400"/>
              <a:t>.</a:t>
            </a:r>
          </a:p>
          <a:p>
            <a:pPr lvl="0">
              <a:spcBef>
                <a:spcPts val="0"/>
              </a:spcBef>
              <a:buNone/>
            </a:pPr>
            <a:r>
              <a:t/>
            </a:r>
            <a:endParaRPr/>
          </a:p>
        </p:txBody>
      </p:sp>
      <p:pic>
        <p:nvPicPr>
          <p:cNvPr id="150" name="Shape 150"/>
          <p:cNvPicPr preferRelativeResize="0"/>
          <p:nvPr/>
        </p:nvPicPr>
        <p:blipFill>
          <a:blip r:embed="rId3">
            <a:alphaModFix/>
          </a:blip>
          <a:stretch>
            <a:fillRect/>
          </a:stretch>
        </p:blipFill>
        <p:spPr>
          <a:xfrm>
            <a:off x="6967075" y="0"/>
            <a:ext cx="1936575" cy="1936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685800" y="1583342"/>
            <a:ext cx="7772400" cy="1159856"/>
          </a:xfrm>
          <a:prstGeom prst="rect">
            <a:avLst/>
          </a:prstGeom>
        </p:spPr>
        <p:txBody>
          <a:bodyPr anchorCtr="0" anchor="b" bIns="91425" lIns="91425" rIns="91425" tIns="91425">
            <a:noAutofit/>
          </a:bodyPr>
          <a:lstStyle/>
          <a:p>
            <a:pPr lvl="0">
              <a:spcBef>
                <a:spcPts val="0"/>
              </a:spcBef>
              <a:buNone/>
            </a:pPr>
            <a:r>
              <a:rPr lang="en"/>
              <a:t>The Daily 5</a:t>
            </a:r>
          </a:p>
        </p:txBody>
      </p:sp>
      <p:sp>
        <p:nvSpPr>
          <p:cNvPr id="41" name="Shape 41"/>
          <p:cNvSpPr txBox="1"/>
          <p:nvPr>
            <p:ph idx="1" type="subTitle"/>
          </p:nvPr>
        </p:nvSpPr>
        <p:spPr>
          <a:xfrm>
            <a:off x="685800" y="2840053"/>
            <a:ext cx="7772400" cy="784737"/>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Building Stamina</a:t>
            </a:r>
          </a:p>
        </p:txBody>
      </p:sp>
      <p:sp>
        <p:nvSpPr>
          <p:cNvPr id="156" name="Shape 15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nSpc>
                <a:spcPct val="90000"/>
              </a:lnSpc>
              <a:spcBef>
                <a:spcPts val="1100"/>
              </a:spcBef>
              <a:buNone/>
            </a:pPr>
            <a:r>
              <a:t/>
            </a:r>
            <a:endParaRPr sz="2400"/>
          </a:p>
          <a:p>
            <a:pPr indent="-381000" lvl="0" marL="457200" rtl="0">
              <a:lnSpc>
                <a:spcPct val="90000"/>
              </a:lnSpc>
              <a:spcBef>
                <a:spcPts val="1100"/>
              </a:spcBef>
              <a:buSzPct val="100000"/>
            </a:pPr>
            <a:r>
              <a:rPr lang="en" sz="2400"/>
              <a:t>Lays the foundation for success as it gives children the support they need.</a:t>
            </a:r>
          </a:p>
          <a:p>
            <a:pPr indent="-381000" lvl="0" marL="457200">
              <a:spcBef>
                <a:spcPts val="0"/>
              </a:spcBef>
              <a:buSzPct val="100000"/>
            </a:pPr>
            <a:r>
              <a:rPr lang="en" sz="2400"/>
              <a:t>Teaching children how to read on their own for extended periods of time each day creates the self-winding learner that is actively engaged in the reading process because they have the stamina to be independent.</a:t>
            </a:r>
          </a:p>
        </p:txBody>
      </p:sp>
      <p:pic>
        <p:nvPicPr>
          <p:cNvPr id="157" name="Shape 157"/>
          <p:cNvPicPr preferRelativeResize="0"/>
          <p:nvPr/>
        </p:nvPicPr>
        <p:blipFill>
          <a:blip r:embed="rId3">
            <a:alphaModFix/>
          </a:blip>
          <a:stretch>
            <a:fillRect/>
          </a:stretch>
        </p:blipFill>
        <p:spPr>
          <a:xfrm>
            <a:off x="6140775" y="41000"/>
            <a:ext cx="2857500" cy="1905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Stay out of the Way</a:t>
            </a:r>
          </a:p>
        </p:txBody>
      </p:sp>
      <p:sp>
        <p:nvSpPr>
          <p:cNvPr id="163" name="Shape 163"/>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nSpc>
                <a:spcPct val="80000"/>
              </a:lnSpc>
              <a:spcBef>
                <a:spcPts val="1100"/>
              </a:spcBef>
              <a:buNone/>
            </a:pPr>
            <a:r>
              <a:t/>
            </a:r>
            <a:endParaRPr sz="2400"/>
          </a:p>
          <a:p>
            <a:pPr indent="-381000" lvl="0" marL="457200" rtl="0">
              <a:lnSpc>
                <a:spcPct val="80000"/>
              </a:lnSpc>
              <a:spcBef>
                <a:spcPts val="1100"/>
              </a:spcBef>
              <a:buSzPct val="100000"/>
            </a:pPr>
            <a:r>
              <a:rPr lang="en" sz="2400"/>
              <a:t>How can students make decisions on their own and monitor themselves regarding their progress if they are never given the chance to try it on their own?</a:t>
            </a:r>
          </a:p>
          <a:p>
            <a:pPr indent="-381000" lvl="0" marL="457200">
              <a:spcBef>
                <a:spcPts val="0"/>
              </a:spcBef>
              <a:buSzPct val="100000"/>
            </a:pPr>
            <a:r>
              <a:rPr lang="en" sz="2400"/>
              <a:t>After training, children understand what is expected of them, have practiced the strategies, and have built their stamina… now we need to stand back and let them be independent.</a:t>
            </a:r>
          </a:p>
        </p:txBody>
      </p:sp>
      <p:pic>
        <p:nvPicPr>
          <p:cNvPr id="164" name="Shape 164"/>
          <p:cNvPicPr preferRelativeResize="0"/>
          <p:nvPr/>
        </p:nvPicPr>
        <p:blipFill>
          <a:blip r:embed="rId3">
            <a:alphaModFix/>
          </a:blip>
          <a:stretch>
            <a:fillRect/>
          </a:stretch>
        </p:blipFill>
        <p:spPr>
          <a:xfrm>
            <a:off x="6758975" y="-228600"/>
            <a:ext cx="2209650" cy="2209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2510625" y="0"/>
            <a:ext cx="3933425" cy="50877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What do you need to begin Daily 5?</a:t>
            </a:r>
          </a:p>
        </p:txBody>
      </p:sp>
      <p:sp>
        <p:nvSpPr>
          <p:cNvPr id="175" name="Shape 17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Gathering place</a:t>
            </a:r>
          </a:p>
          <a:p>
            <a:pPr indent="-381000" lvl="0" marL="457200" rtl="0">
              <a:spcBef>
                <a:spcPts val="0"/>
              </a:spcBef>
              <a:buSzPct val="100000"/>
            </a:pPr>
            <a:r>
              <a:rPr lang="en" sz="2400"/>
              <a:t>Develop concept of ‘Good Fit’ Books and IPICK </a:t>
            </a:r>
          </a:p>
          <a:p>
            <a:pPr indent="-381000" lvl="0" marL="457200" rtl="0">
              <a:spcBef>
                <a:spcPts val="0"/>
              </a:spcBef>
              <a:buSzPct val="100000"/>
            </a:pPr>
            <a:r>
              <a:rPr lang="en" sz="2400"/>
              <a:t>Individual Book Boxes</a:t>
            </a:r>
          </a:p>
          <a:p>
            <a:pPr indent="-381000" lvl="0" marL="457200" rtl="0">
              <a:spcBef>
                <a:spcPts val="0"/>
              </a:spcBef>
              <a:buSzPct val="100000"/>
            </a:pPr>
            <a:r>
              <a:rPr lang="en" sz="2400"/>
              <a:t>Create Anchor Charts (I-Charts)</a:t>
            </a:r>
          </a:p>
          <a:p>
            <a:pPr indent="-381000" lvl="0" marL="457200" rtl="0">
              <a:spcBef>
                <a:spcPts val="0"/>
              </a:spcBef>
              <a:buSzPct val="100000"/>
            </a:pPr>
            <a:r>
              <a:rPr lang="en" sz="2400"/>
              <a:t>Practice, Practice, Practice</a:t>
            </a:r>
          </a:p>
          <a:p>
            <a:pPr indent="-381000" lvl="0" marL="457200" rtl="0">
              <a:spcBef>
                <a:spcPts val="0"/>
              </a:spcBef>
              <a:buSzPct val="100000"/>
            </a:pPr>
            <a:r>
              <a:rPr lang="en" sz="2400"/>
              <a:t>Check-in signals and procedures</a:t>
            </a:r>
          </a:p>
          <a:p>
            <a:pPr indent="-381000" lvl="0" marL="457200" rtl="0">
              <a:spcBef>
                <a:spcPts val="0"/>
              </a:spcBef>
              <a:buSzPct val="100000"/>
            </a:pPr>
            <a:r>
              <a:rPr lang="en" sz="2400"/>
              <a:t>Student Reflection</a:t>
            </a:r>
          </a:p>
          <a:p>
            <a:pPr indent="-381000" lvl="0" marL="457200" rtl="0">
              <a:spcBef>
                <a:spcPts val="0"/>
              </a:spcBef>
              <a:buSzPct val="100000"/>
            </a:pPr>
            <a:r>
              <a:rPr lang="en" sz="2400"/>
              <a:t>Modelling correct and incorrect behaviours</a:t>
            </a:r>
          </a:p>
          <a:p>
            <a:pPr lvl="0" rtl="0">
              <a:spcBef>
                <a:spcPts val="0"/>
              </a:spcBef>
              <a:buNone/>
            </a:pPr>
            <a:r>
              <a:t/>
            </a:r>
            <a:endParaRPr sz="1400"/>
          </a:p>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Establish a Gathering Place</a:t>
            </a:r>
          </a:p>
        </p:txBody>
      </p:sp>
      <p:pic>
        <p:nvPicPr>
          <p:cNvPr id="181" name="Shape 181"/>
          <p:cNvPicPr preferRelativeResize="0"/>
          <p:nvPr/>
        </p:nvPicPr>
        <p:blipFill>
          <a:blip r:embed="rId3">
            <a:alphaModFix/>
          </a:blip>
          <a:stretch>
            <a:fillRect/>
          </a:stretch>
        </p:blipFill>
        <p:spPr>
          <a:xfrm>
            <a:off x="2197225" y="1100154"/>
            <a:ext cx="3849125" cy="3964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Three Ways to Read a Book</a:t>
            </a:r>
          </a:p>
        </p:txBody>
      </p:sp>
      <p:sp>
        <p:nvSpPr>
          <p:cNvPr id="187" name="Shape 18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a:p>
          <a:p>
            <a:pPr lvl="0" algn="ctr">
              <a:spcBef>
                <a:spcPts val="0"/>
              </a:spcBef>
              <a:buNone/>
            </a:pPr>
            <a:r>
              <a:rPr lang="en"/>
              <a:t>Can you think of 3 different ways to ‘read’ a book?</a:t>
            </a:r>
          </a:p>
        </p:txBody>
      </p:sp>
      <p:pic>
        <p:nvPicPr>
          <p:cNvPr id="188" name="Shape 188"/>
          <p:cNvPicPr preferRelativeResize="0"/>
          <p:nvPr/>
        </p:nvPicPr>
        <p:blipFill>
          <a:blip r:embed="rId3">
            <a:alphaModFix/>
          </a:blip>
          <a:stretch>
            <a:fillRect/>
          </a:stretch>
        </p:blipFill>
        <p:spPr>
          <a:xfrm>
            <a:off x="6471150" y="2840200"/>
            <a:ext cx="1869775" cy="1869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Good Fit Books</a:t>
            </a:r>
          </a:p>
        </p:txBody>
      </p:sp>
      <p:sp>
        <p:nvSpPr>
          <p:cNvPr id="194" name="Shape 194"/>
          <p:cNvSpPr txBox="1"/>
          <p:nvPr>
            <p:ph idx="1" type="body"/>
          </p:nvPr>
        </p:nvSpPr>
        <p:spPr>
          <a:xfrm>
            <a:off x="457200" y="1469375"/>
            <a:ext cx="8229600" cy="3339899"/>
          </a:xfrm>
          <a:prstGeom prst="rect">
            <a:avLst/>
          </a:prstGeom>
        </p:spPr>
        <p:txBody>
          <a:bodyPr anchorCtr="0" anchor="t" bIns="91425" lIns="91425" rIns="91425" tIns="91425">
            <a:noAutofit/>
          </a:bodyPr>
          <a:lstStyle/>
          <a:p>
            <a:pPr indent="-381000" lvl="0" marL="457200" rtl="0">
              <a:spcBef>
                <a:spcPts val="0"/>
              </a:spcBef>
              <a:buSzPct val="100000"/>
            </a:pPr>
            <a:r>
              <a:rPr lang="en" sz="2400"/>
              <a:t>Independent reading or ‘good fit’                                  books is one students can read                                     with 99% accuracy </a:t>
            </a:r>
            <a:r>
              <a:rPr lang="en" sz="1400"/>
              <a:t>(Richard Allington, March 2009)</a:t>
            </a:r>
          </a:p>
          <a:p>
            <a:pPr indent="-381000" lvl="0" marL="457200" rtl="0">
              <a:spcBef>
                <a:spcPts val="0"/>
              </a:spcBef>
              <a:buSzPct val="100000"/>
            </a:pPr>
            <a:r>
              <a:rPr lang="en" sz="2400"/>
              <a:t>If it’s too hard = increased off task behaviour </a:t>
            </a:r>
            <a:r>
              <a:rPr lang="en" sz="1400"/>
              <a:t>(Gambrell, Wilson &amp; Grant, 1981)</a:t>
            </a:r>
          </a:p>
          <a:p>
            <a:pPr indent="-381000" lvl="0" marL="457200" rtl="0">
              <a:spcBef>
                <a:spcPts val="0"/>
              </a:spcBef>
              <a:buSzPct val="100000"/>
            </a:pPr>
            <a:r>
              <a:rPr lang="en" sz="2400"/>
              <a:t>Spend time teaching how to choose a ‘good fit’ book.</a:t>
            </a:r>
          </a:p>
          <a:p>
            <a:pPr indent="-381000" lvl="0" marL="457200" rtl="0">
              <a:spcBef>
                <a:spcPts val="0"/>
              </a:spcBef>
              <a:buSzPct val="100000"/>
            </a:pPr>
            <a:r>
              <a:rPr lang="en" sz="2400"/>
              <a:t>There is more to choosing a ‘Good Fit’ book than just reading the words - interest in a topic and the ability to comprehend are important too.</a:t>
            </a:r>
          </a:p>
        </p:txBody>
      </p:sp>
      <p:pic>
        <p:nvPicPr>
          <p:cNvPr id="195" name="Shape 195"/>
          <p:cNvPicPr preferRelativeResize="0"/>
          <p:nvPr/>
        </p:nvPicPr>
        <p:blipFill>
          <a:blip r:embed="rId3">
            <a:alphaModFix/>
          </a:blip>
          <a:stretch>
            <a:fillRect/>
          </a:stretch>
        </p:blipFill>
        <p:spPr>
          <a:xfrm>
            <a:off x="5843650" y="0"/>
            <a:ext cx="3366349" cy="2519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2157800" y="115275"/>
            <a:ext cx="3796309" cy="5028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Book Boxes for All</a:t>
            </a:r>
          </a:p>
        </p:txBody>
      </p:sp>
      <p:pic>
        <p:nvPicPr>
          <p:cNvPr id="206" name="Shape 206"/>
          <p:cNvPicPr preferRelativeResize="0"/>
          <p:nvPr/>
        </p:nvPicPr>
        <p:blipFill>
          <a:blip r:embed="rId3">
            <a:alphaModFix/>
          </a:blip>
          <a:stretch>
            <a:fillRect/>
          </a:stretch>
        </p:blipFill>
        <p:spPr>
          <a:xfrm>
            <a:off x="2119100" y="978725"/>
            <a:ext cx="4016250" cy="4041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Anchor Charts (I-Charts)</a:t>
            </a:r>
          </a:p>
        </p:txBody>
      </p:sp>
      <p:pic>
        <p:nvPicPr>
          <p:cNvPr id="212" name="Shape 212"/>
          <p:cNvPicPr preferRelativeResize="0"/>
          <p:nvPr/>
        </p:nvPicPr>
        <p:blipFill>
          <a:blip r:embed="rId3">
            <a:alphaModFix/>
          </a:blip>
          <a:stretch>
            <a:fillRect/>
          </a:stretch>
        </p:blipFill>
        <p:spPr>
          <a:xfrm>
            <a:off x="2713275" y="1006550"/>
            <a:ext cx="3201049" cy="4136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What is The Daily Five?</a:t>
            </a:r>
          </a:p>
        </p:txBody>
      </p:sp>
      <p:pic>
        <p:nvPicPr>
          <p:cNvPr id="47" name="Shape 47"/>
          <p:cNvPicPr preferRelativeResize="0"/>
          <p:nvPr/>
        </p:nvPicPr>
        <p:blipFill>
          <a:blip r:embed="rId3">
            <a:alphaModFix/>
          </a:blip>
          <a:stretch>
            <a:fillRect/>
          </a:stretch>
        </p:blipFill>
        <p:spPr>
          <a:xfrm>
            <a:off x="2810325" y="1108675"/>
            <a:ext cx="2855699" cy="3812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Short Intervals of Repeated Practice</a:t>
            </a:r>
          </a:p>
        </p:txBody>
      </p:sp>
      <p:pic>
        <p:nvPicPr>
          <p:cNvPr id="218" name="Shape 218"/>
          <p:cNvPicPr preferRelativeResize="0"/>
          <p:nvPr/>
        </p:nvPicPr>
        <p:blipFill>
          <a:blip r:embed="rId3">
            <a:alphaModFix/>
          </a:blip>
          <a:stretch>
            <a:fillRect/>
          </a:stretch>
        </p:blipFill>
        <p:spPr>
          <a:xfrm>
            <a:off x="1800225" y="1303650"/>
            <a:ext cx="5543550" cy="3238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Signals and Check-In</a:t>
            </a:r>
          </a:p>
        </p:txBody>
      </p:sp>
      <p:pic>
        <p:nvPicPr>
          <p:cNvPr id="224" name="Shape 224"/>
          <p:cNvPicPr preferRelativeResize="0"/>
          <p:nvPr/>
        </p:nvPicPr>
        <p:blipFill>
          <a:blip r:embed="rId3">
            <a:alphaModFix/>
          </a:blip>
          <a:stretch>
            <a:fillRect/>
          </a:stretch>
        </p:blipFill>
        <p:spPr>
          <a:xfrm>
            <a:off x="2521475" y="1450275"/>
            <a:ext cx="4201925" cy="3151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Student Self Reflection - Check In</a:t>
            </a:r>
          </a:p>
        </p:txBody>
      </p:sp>
      <p:pic>
        <p:nvPicPr>
          <p:cNvPr id="230" name="Shape 230"/>
          <p:cNvPicPr preferRelativeResize="0"/>
          <p:nvPr/>
        </p:nvPicPr>
        <p:blipFill>
          <a:blip r:embed="rId3">
            <a:alphaModFix/>
          </a:blip>
          <a:stretch>
            <a:fillRect/>
          </a:stretch>
        </p:blipFill>
        <p:spPr>
          <a:xfrm>
            <a:off x="915650" y="1190300"/>
            <a:ext cx="7200900" cy="3514725"/>
          </a:xfrm>
          <a:prstGeom prst="rect">
            <a:avLst/>
          </a:prstGeom>
          <a:noFill/>
          <a:ln>
            <a:noFill/>
          </a:ln>
        </p:spPr>
      </p:pic>
      <p:sp>
        <p:nvSpPr>
          <p:cNvPr id="231" name="Shape 231"/>
          <p:cNvSpPr txBox="1"/>
          <p:nvPr/>
        </p:nvSpPr>
        <p:spPr>
          <a:xfrm rot="-1951937">
            <a:off x="1142158" y="2473939"/>
            <a:ext cx="2417183" cy="631320"/>
          </a:xfrm>
          <a:prstGeom prst="rect">
            <a:avLst/>
          </a:prstGeom>
          <a:noFill/>
          <a:ln>
            <a:noFill/>
          </a:ln>
        </p:spPr>
        <p:txBody>
          <a:bodyPr anchorCtr="0" anchor="t" bIns="91425" lIns="91425" rIns="91425" tIns="91425">
            <a:noAutofit/>
          </a:bodyPr>
          <a:lstStyle/>
          <a:p>
            <a:pPr lvl="0">
              <a:spcBef>
                <a:spcPts val="0"/>
              </a:spcBef>
              <a:buNone/>
            </a:pPr>
            <a:r>
              <a:rPr b="1" lang="en" sz="2200">
                <a:solidFill>
                  <a:srgbClr val="FF0000"/>
                </a:solidFill>
              </a:rPr>
              <a:t>Below Standard</a:t>
            </a:r>
          </a:p>
        </p:txBody>
      </p:sp>
      <p:sp>
        <p:nvSpPr>
          <p:cNvPr id="232" name="Shape 232"/>
          <p:cNvSpPr txBox="1"/>
          <p:nvPr/>
        </p:nvSpPr>
        <p:spPr>
          <a:xfrm rot="-1951937">
            <a:off x="3216408" y="2533489"/>
            <a:ext cx="2417183" cy="631320"/>
          </a:xfrm>
          <a:prstGeom prst="rect">
            <a:avLst/>
          </a:prstGeom>
          <a:noFill/>
          <a:ln>
            <a:noFill/>
          </a:ln>
        </p:spPr>
        <p:txBody>
          <a:bodyPr anchorCtr="0" anchor="ctr" bIns="91425" lIns="91425" rIns="91425" tIns="91425">
            <a:noAutofit/>
          </a:bodyPr>
          <a:lstStyle/>
          <a:p>
            <a:pPr lvl="0" rtl="0" algn="ctr">
              <a:spcBef>
                <a:spcPts val="0"/>
              </a:spcBef>
              <a:buNone/>
            </a:pPr>
            <a:r>
              <a:rPr b="1" lang="en" sz="2200">
                <a:solidFill>
                  <a:srgbClr val="FF0000"/>
                </a:solidFill>
              </a:rPr>
              <a:t>At Standard</a:t>
            </a:r>
          </a:p>
        </p:txBody>
      </p:sp>
      <p:sp>
        <p:nvSpPr>
          <p:cNvPr id="233" name="Shape 233"/>
          <p:cNvSpPr txBox="1"/>
          <p:nvPr/>
        </p:nvSpPr>
        <p:spPr>
          <a:xfrm rot="-1951937">
            <a:off x="5541333" y="2533489"/>
            <a:ext cx="2417183" cy="631320"/>
          </a:xfrm>
          <a:prstGeom prst="rect">
            <a:avLst/>
          </a:prstGeom>
          <a:noFill/>
          <a:ln>
            <a:noFill/>
          </a:ln>
        </p:spPr>
        <p:txBody>
          <a:bodyPr anchorCtr="0" anchor="t" bIns="91425" lIns="91425" rIns="91425" tIns="91425">
            <a:noAutofit/>
          </a:bodyPr>
          <a:lstStyle/>
          <a:p>
            <a:pPr lvl="0" rtl="0">
              <a:spcBef>
                <a:spcPts val="0"/>
              </a:spcBef>
              <a:buNone/>
            </a:pPr>
            <a:r>
              <a:rPr b="1" lang="en" sz="2200">
                <a:solidFill>
                  <a:srgbClr val="FF0000"/>
                </a:solidFill>
              </a:rPr>
              <a:t>Above Standard</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82178"/>
            <a:ext cx="8229600" cy="857400"/>
          </a:xfrm>
          <a:prstGeom prst="rect">
            <a:avLst/>
          </a:prstGeom>
        </p:spPr>
        <p:txBody>
          <a:bodyPr anchorCtr="0" anchor="b" bIns="91425" lIns="91425" rIns="91425" tIns="91425">
            <a:noAutofit/>
          </a:bodyPr>
          <a:lstStyle/>
          <a:p>
            <a:pPr lvl="0">
              <a:spcBef>
                <a:spcPts val="0"/>
              </a:spcBef>
              <a:buNone/>
            </a:pPr>
            <a:r>
              <a:rPr lang="en"/>
              <a:t>Correct Model/Incorrect Model</a:t>
            </a:r>
          </a:p>
        </p:txBody>
      </p:sp>
      <p:sp>
        <p:nvSpPr>
          <p:cNvPr id="239" name="Shape 23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1400" u="sng">
                <a:solidFill>
                  <a:schemeClr val="hlink"/>
                </a:solidFill>
                <a:hlinkClick r:id="rId3"/>
              </a:rPr>
              <a:t>https://www.thedailycafe.com/articles/desirable-behaviors-and-least-desirable-behaviors-modeled</a:t>
            </a:r>
            <a:r>
              <a:rPr lang="en" sz="1400"/>
              <a:t> </a:t>
            </a:r>
          </a:p>
          <a:p>
            <a:pPr lvl="0" rtl="0">
              <a:spcBef>
                <a:spcPts val="0"/>
              </a:spcBef>
              <a:buNone/>
            </a:pPr>
            <a:r>
              <a:t/>
            </a:r>
            <a:endParaRPr sz="1400"/>
          </a:p>
        </p:txBody>
      </p:sp>
      <p:pic>
        <p:nvPicPr>
          <p:cNvPr id="240" name="Shape 240"/>
          <p:cNvPicPr preferRelativeResize="0"/>
          <p:nvPr/>
        </p:nvPicPr>
        <p:blipFill>
          <a:blip r:embed="rId4">
            <a:alphaModFix/>
          </a:blip>
          <a:stretch>
            <a:fillRect/>
          </a:stretch>
        </p:blipFill>
        <p:spPr>
          <a:xfrm>
            <a:off x="609600" y="1908849"/>
            <a:ext cx="3637175" cy="2882473"/>
          </a:xfrm>
          <a:prstGeom prst="rect">
            <a:avLst/>
          </a:prstGeom>
          <a:noFill/>
          <a:ln>
            <a:noFill/>
          </a:ln>
        </p:spPr>
      </p:pic>
      <p:pic>
        <p:nvPicPr>
          <p:cNvPr descr="Screen Shot 2015-01-26 at 7.31.47 AM.png" id="241" name="Shape 241"/>
          <p:cNvPicPr preferRelativeResize="0"/>
          <p:nvPr/>
        </p:nvPicPr>
        <p:blipFill>
          <a:blip r:embed="rId5">
            <a:alphaModFix/>
          </a:blip>
          <a:stretch>
            <a:fillRect/>
          </a:stretch>
        </p:blipFill>
        <p:spPr>
          <a:xfrm>
            <a:off x="5336786" y="1687600"/>
            <a:ext cx="2486374" cy="31678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2510625" y="0"/>
            <a:ext cx="3933425" cy="5087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pic>
        <p:nvPicPr>
          <p:cNvPr id="251" name="Shape 251"/>
          <p:cNvPicPr preferRelativeResize="0"/>
          <p:nvPr/>
        </p:nvPicPr>
        <p:blipFill>
          <a:blip r:embed="rId3">
            <a:alphaModFix/>
          </a:blip>
          <a:stretch>
            <a:fillRect/>
          </a:stretch>
        </p:blipFill>
        <p:spPr>
          <a:xfrm>
            <a:off x="2286000" y="152400"/>
            <a:ext cx="4461899" cy="48967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Read to Self</a:t>
            </a:r>
          </a:p>
        </p:txBody>
      </p:sp>
      <p:pic>
        <p:nvPicPr>
          <p:cNvPr id="257" name="Shape 257"/>
          <p:cNvPicPr preferRelativeResize="0"/>
          <p:nvPr/>
        </p:nvPicPr>
        <p:blipFill>
          <a:blip r:embed="rId3">
            <a:alphaModFix/>
          </a:blip>
          <a:stretch>
            <a:fillRect/>
          </a:stretch>
        </p:blipFill>
        <p:spPr>
          <a:xfrm>
            <a:off x="4937926" y="341462"/>
            <a:ext cx="3445774" cy="4460574"/>
          </a:xfrm>
          <a:prstGeom prst="rect">
            <a:avLst/>
          </a:prstGeom>
          <a:noFill/>
          <a:ln>
            <a:noFill/>
          </a:ln>
        </p:spPr>
      </p:pic>
      <p:sp>
        <p:nvSpPr>
          <p:cNvPr id="258" name="Shape 258"/>
          <p:cNvSpPr txBox="1"/>
          <p:nvPr>
            <p:ph idx="1" type="body"/>
          </p:nvPr>
        </p:nvSpPr>
        <p:spPr>
          <a:xfrm>
            <a:off x="457200" y="1200150"/>
            <a:ext cx="39945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Teach 3 ways to read a book.</a:t>
            </a:r>
          </a:p>
          <a:p>
            <a:pPr indent="-381000" lvl="0" marL="457200" rtl="0">
              <a:spcBef>
                <a:spcPts val="0"/>
              </a:spcBef>
              <a:buSzPct val="100000"/>
            </a:pPr>
            <a:r>
              <a:rPr lang="en" sz="2400"/>
              <a:t>Teach how to choose ‘Good Fit Books’.</a:t>
            </a:r>
          </a:p>
          <a:p>
            <a:pPr indent="-381000" lvl="0" marL="457200">
              <a:spcBef>
                <a:spcPts val="0"/>
              </a:spcBef>
              <a:buSzPct val="100000"/>
            </a:pPr>
            <a:r>
              <a:rPr lang="en" sz="2400"/>
              <a:t>Teach IPICK strategy.</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pic>
        <p:nvPicPr>
          <p:cNvPr id="263" name="Shape 263"/>
          <p:cNvPicPr preferRelativeResize="0"/>
          <p:nvPr/>
        </p:nvPicPr>
        <p:blipFill>
          <a:blip r:embed="rId3">
            <a:alphaModFix/>
          </a:blip>
          <a:stretch>
            <a:fillRect/>
          </a:stretch>
        </p:blipFill>
        <p:spPr>
          <a:xfrm>
            <a:off x="2380625" y="222825"/>
            <a:ext cx="3677474" cy="47526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Work on Writing</a:t>
            </a:r>
          </a:p>
        </p:txBody>
      </p:sp>
      <p:sp>
        <p:nvSpPr>
          <p:cNvPr id="269" name="Shape 26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Model what to do when writing words you can’t spell.</a:t>
            </a:r>
          </a:p>
          <a:p>
            <a:pPr indent="-381000" lvl="0" marL="457200" rtl="0">
              <a:spcBef>
                <a:spcPts val="0"/>
              </a:spcBef>
              <a:buSzPct val="100000"/>
            </a:pPr>
            <a:r>
              <a:rPr lang="en" sz="2400"/>
              <a:t>Set up a Writing Notebook.</a:t>
            </a:r>
          </a:p>
          <a:p>
            <a:pPr indent="-381000" lvl="0" marL="457200" rtl="0">
              <a:spcBef>
                <a:spcPts val="0"/>
              </a:spcBef>
              <a:buSzPct val="100000"/>
            </a:pPr>
            <a:r>
              <a:rPr lang="en" sz="2400"/>
              <a:t>What to write about … </a:t>
            </a:r>
          </a:p>
          <a:p>
            <a:pPr indent="-381000" lvl="1" marL="914400" rtl="0">
              <a:spcBef>
                <a:spcPts val="0"/>
              </a:spcBef>
              <a:buSzPct val="133333"/>
            </a:pPr>
            <a:r>
              <a:rPr lang="en"/>
              <a:t>M</a:t>
            </a:r>
            <a:r>
              <a:rPr lang="en" sz="2400"/>
              <a:t>ake a list of ‘topics’</a:t>
            </a:r>
            <a:r>
              <a:rPr lang="en"/>
              <a:t> </a:t>
            </a:r>
            <a:r>
              <a:rPr lang="en" sz="1800"/>
              <a:t>(dog, holiday, family)</a:t>
            </a:r>
          </a:p>
          <a:p>
            <a:pPr indent="-228600" lvl="1" marL="914400" rtl="0">
              <a:spcBef>
                <a:spcPts val="0"/>
              </a:spcBef>
            </a:pPr>
            <a:r>
              <a:rPr lang="en"/>
              <a:t>Make  a list of possible text types </a:t>
            </a:r>
            <a:r>
              <a:rPr lang="en" sz="1800"/>
              <a:t>(letters, lists, narratives)</a:t>
            </a:r>
          </a:p>
          <a:p>
            <a:pPr indent="-228600" lvl="1" marL="914400" rtl="0">
              <a:spcBef>
                <a:spcPts val="0"/>
              </a:spcBef>
            </a:pPr>
            <a:r>
              <a:rPr lang="en"/>
              <a:t>Display lists for students reference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id="274" name="Shape 274"/>
          <p:cNvPicPr preferRelativeResize="0"/>
          <p:nvPr/>
        </p:nvPicPr>
        <p:blipFill>
          <a:blip r:embed="rId3">
            <a:alphaModFix/>
          </a:blip>
          <a:stretch>
            <a:fillRect/>
          </a:stretch>
        </p:blipFill>
        <p:spPr>
          <a:xfrm>
            <a:off x="2504825" y="102125"/>
            <a:ext cx="3811999" cy="4931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What is The Daily Five?</a:t>
            </a:r>
          </a:p>
        </p:txBody>
      </p:sp>
      <p:sp>
        <p:nvSpPr>
          <p:cNvPr id="53" name="Shape 53"/>
          <p:cNvSpPr txBox="1"/>
          <p:nvPr>
            <p:ph idx="1" type="body"/>
          </p:nvPr>
        </p:nvSpPr>
        <p:spPr>
          <a:xfrm>
            <a:off x="457200" y="1200150"/>
            <a:ext cx="4918500" cy="3725699"/>
          </a:xfrm>
          <a:prstGeom prst="rect">
            <a:avLst/>
          </a:prstGeom>
        </p:spPr>
        <p:txBody>
          <a:bodyPr anchorCtr="0" anchor="t" bIns="91425" lIns="91425" rIns="91425" tIns="91425">
            <a:noAutofit/>
          </a:bodyPr>
          <a:lstStyle/>
          <a:p>
            <a:pPr indent="-368300" lvl="0" marL="457200" rtl="0">
              <a:spcBef>
                <a:spcPts val="0"/>
              </a:spcBef>
              <a:buSzPct val="100000"/>
              <a:buChar char="❏"/>
            </a:pPr>
            <a:r>
              <a:rPr lang="en" sz="2200"/>
              <a:t>Framework that holds no curriculum content.</a:t>
            </a:r>
          </a:p>
          <a:p>
            <a:pPr lvl="0" rtl="0">
              <a:spcBef>
                <a:spcPts val="0"/>
              </a:spcBef>
              <a:buNone/>
            </a:pPr>
            <a:r>
              <a:t/>
            </a:r>
            <a:endParaRPr sz="2200"/>
          </a:p>
          <a:p>
            <a:pPr indent="-368300" lvl="0" marL="457200" rtl="0">
              <a:spcBef>
                <a:spcPts val="0"/>
              </a:spcBef>
              <a:buSzPct val="100000"/>
              <a:buChar char="❏"/>
            </a:pPr>
            <a:r>
              <a:rPr lang="en" sz="2200"/>
              <a:t>Independent literacy structure and classroom management system.</a:t>
            </a:r>
          </a:p>
          <a:p>
            <a:pPr lvl="0" rtl="0">
              <a:spcBef>
                <a:spcPts val="0"/>
              </a:spcBef>
              <a:buNone/>
            </a:pPr>
            <a:r>
              <a:t/>
            </a:r>
            <a:endParaRPr sz="2200"/>
          </a:p>
          <a:p>
            <a:pPr indent="-368300" lvl="0" marL="457200" rtl="0">
              <a:spcBef>
                <a:spcPts val="0"/>
              </a:spcBef>
              <a:buSzPct val="100000"/>
              <a:buChar char="❏"/>
            </a:pPr>
            <a:r>
              <a:rPr lang="en" sz="2200"/>
              <a:t>Consists of five literacy tasks that teaches students independence and provides choice.</a:t>
            </a:r>
          </a:p>
        </p:txBody>
      </p:sp>
      <p:pic>
        <p:nvPicPr>
          <p:cNvPr id="54" name="Shape 54"/>
          <p:cNvPicPr preferRelativeResize="0"/>
          <p:nvPr/>
        </p:nvPicPr>
        <p:blipFill>
          <a:blip r:embed="rId3">
            <a:alphaModFix/>
          </a:blip>
          <a:stretch>
            <a:fillRect/>
          </a:stretch>
        </p:blipFill>
        <p:spPr>
          <a:xfrm>
            <a:off x="5751650" y="587875"/>
            <a:ext cx="3187525" cy="42677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Choice</a:t>
            </a:r>
          </a:p>
        </p:txBody>
      </p:sp>
      <p:sp>
        <p:nvSpPr>
          <p:cNvPr id="280" name="Shape 280"/>
          <p:cNvSpPr txBox="1"/>
          <p:nvPr>
            <p:ph idx="1" type="body"/>
          </p:nvPr>
        </p:nvSpPr>
        <p:spPr>
          <a:xfrm>
            <a:off x="457200" y="1200150"/>
            <a:ext cx="3994500" cy="3725699"/>
          </a:xfrm>
          <a:prstGeom prst="rect">
            <a:avLst/>
          </a:prstGeom>
        </p:spPr>
        <p:txBody>
          <a:bodyPr anchorCtr="0" anchor="t" bIns="91425" lIns="91425" rIns="91425" tIns="91425">
            <a:noAutofit/>
          </a:bodyPr>
          <a:lstStyle/>
          <a:p>
            <a:pPr indent="-342900" lvl="0" marL="457200" rtl="0">
              <a:spcBef>
                <a:spcPts val="0"/>
              </a:spcBef>
              <a:buSzPct val="100000"/>
            </a:pPr>
            <a:r>
              <a:rPr lang="en" sz="1800"/>
              <a:t>Allow students choice after introducing </a:t>
            </a:r>
            <a:r>
              <a:rPr i="1" lang="en" sz="1800"/>
              <a:t>Read to Self</a:t>
            </a:r>
            <a:r>
              <a:rPr lang="en" sz="1800"/>
              <a:t> and </a:t>
            </a:r>
            <a:r>
              <a:rPr i="1" lang="en" sz="1800"/>
              <a:t>Work on Writing</a:t>
            </a:r>
            <a:r>
              <a:rPr lang="en" sz="1800"/>
              <a:t>.</a:t>
            </a:r>
          </a:p>
          <a:p>
            <a:pPr indent="-342900" lvl="0" marL="457200" rtl="0">
              <a:spcBef>
                <a:spcPts val="0"/>
              </a:spcBef>
              <a:buSzPct val="100000"/>
            </a:pPr>
            <a:r>
              <a:rPr lang="en" sz="1800"/>
              <a:t>Students are motivated, engaged and productive when in control of their schedules.</a:t>
            </a:r>
          </a:p>
          <a:p>
            <a:pPr indent="-342900" lvl="0" marL="457200" rtl="0">
              <a:spcBef>
                <a:spcPts val="0"/>
              </a:spcBef>
              <a:buSzPct val="100000"/>
            </a:pPr>
            <a:r>
              <a:rPr lang="en" sz="1800"/>
              <a:t>Introduce choice as the most exciting thing ever!  </a:t>
            </a:r>
          </a:p>
          <a:p>
            <a:pPr indent="-342900" lvl="0" marL="457200">
              <a:spcBef>
                <a:spcPts val="0"/>
              </a:spcBef>
              <a:buSzPct val="100000"/>
            </a:pPr>
            <a:r>
              <a:rPr lang="en" sz="1800"/>
              <a:t>Let students know you trust them to be independent.</a:t>
            </a:r>
          </a:p>
        </p:txBody>
      </p:sp>
      <p:pic>
        <p:nvPicPr>
          <p:cNvPr id="281" name="Shape 281"/>
          <p:cNvPicPr preferRelativeResize="0"/>
          <p:nvPr/>
        </p:nvPicPr>
        <p:blipFill>
          <a:blip r:embed="rId3">
            <a:alphaModFix/>
          </a:blip>
          <a:stretch>
            <a:fillRect/>
          </a:stretch>
        </p:blipFill>
        <p:spPr>
          <a:xfrm>
            <a:off x="4775975" y="858000"/>
            <a:ext cx="3910824" cy="284186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Read to Someone</a:t>
            </a:r>
          </a:p>
        </p:txBody>
      </p:sp>
      <p:sp>
        <p:nvSpPr>
          <p:cNvPr id="287" name="Shape 287"/>
          <p:cNvSpPr txBox="1"/>
          <p:nvPr>
            <p:ph idx="1" type="body"/>
          </p:nvPr>
        </p:nvSpPr>
        <p:spPr>
          <a:xfrm>
            <a:off x="457200" y="1200150"/>
            <a:ext cx="4380000" cy="3725699"/>
          </a:xfrm>
          <a:prstGeom prst="rect">
            <a:avLst/>
          </a:prstGeom>
        </p:spPr>
        <p:txBody>
          <a:bodyPr anchorCtr="0" anchor="t" bIns="91425" lIns="91425" rIns="91425" tIns="91425">
            <a:noAutofit/>
          </a:bodyPr>
          <a:lstStyle/>
          <a:p>
            <a:pPr indent="-342900" lvl="0" marL="457200" rtl="0">
              <a:spcBef>
                <a:spcPts val="0"/>
              </a:spcBef>
              <a:buSzPct val="100000"/>
            </a:pPr>
            <a:r>
              <a:rPr lang="en" sz="1800"/>
              <a:t>Model and Practice …</a:t>
            </a:r>
          </a:p>
          <a:p>
            <a:pPr indent="-342900" lvl="1" marL="914400" rtl="0">
              <a:spcBef>
                <a:spcPts val="0"/>
              </a:spcBef>
              <a:buSzPct val="100000"/>
            </a:pPr>
            <a:r>
              <a:rPr lang="en" sz="1800"/>
              <a:t>EEKK</a:t>
            </a:r>
          </a:p>
          <a:p>
            <a:pPr indent="-342900" lvl="1" marL="914400" rtl="0">
              <a:spcBef>
                <a:spcPts val="0"/>
              </a:spcBef>
              <a:buSzPct val="100000"/>
            </a:pPr>
            <a:r>
              <a:rPr lang="en" sz="1800"/>
              <a:t>Check for understanding</a:t>
            </a:r>
          </a:p>
          <a:p>
            <a:pPr indent="-342900" lvl="1" marL="914400" rtl="0">
              <a:spcBef>
                <a:spcPts val="0"/>
              </a:spcBef>
              <a:buSzPct val="100000"/>
            </a:pPr>
            <a:r>
              <a:rPr lang="en" sz="1800"/>
              <a:t>I Read, You Read</a:t>
            </a:r>
          </a:p>
          <a:p>
            <a:pPr indent="-342900" lvl="1" marL="914400" rtl="0">
              <a:spcBef>
                <a:spcPts val="0"/>
              </a:spcBef>
              <a:buSzPct val="100000"/>
            </a:pPr>
            <a:r>
              <a:rPr lang="en" sz="1800"/>
              <a:t>How to Choose Books</a:t>
            </a:r>
          </a:p>
          <a:p>
            <a:pPr indent="-342900" lvl="1" marL="914400" rtl="0">
              <a:spcBef>
                <a:spcPts val="0"/>
              </a:spcBef>
              <a:buSzPct val="100000"/>
            </a:pPr>
            <a:r>
              <a:rPr lang="en" sz="1800"/>
              <a:t>How to Choose a Partner</a:t>
            </a:r>
          </a:p>
          <a:p>
            <a:pPr indent="-342900" lvl="1" marL="914400">
              <a:spcBef>
                <a:spcPts val="0"/>
              </a:spcBef>
              <a:buSzPct val="100000"/>
            </a:pPr>
            <a:r>
              <a:rPr lang="en" sz="1800"/>
              <a:t>Coaching or Time</a:t>
            </a:r>
          </a:p>
        </p:txBody>
      </p:sp>
      <p:pic>
        <p:nvPicPr>
          <p:cNvPr id="288" name="Shape 288"/>
          <p:cNvPicPr preferRelativeResize="0"/>
          <p:nvPr/>
        </p:nvPicPr>
        <p:blipFill>
          <a:blip r:embed="rId3">
            <a:alphaModFix/>
          </a:blip>
          <a:stretch>
            <a:fillRect/>
          </a:stretch>
        </p:blipFill>
        <p:spPr>
          <a:xfrm>
            <a:off x="5329250" y="561262"/>
            <a:ext cx="3021475" cy="40209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id="293" name="Shape 293"/>
          <p:cNvPicPr preferRelativeResize="0"/>
          <p:nvPr/>
        </p:nvPicPr>
        <p:blipFill>
          <a:blip r:embed="rId3">
            <a:alphaModFix/>
          </a:blip>
          <a:stretch>
            <a:fillRect/>
          </a:stretch>
        </p:blipFill>
        <p:spPr>
          <a:xfrm>
            <a:off x="2324925" y="124550"/>
            <a:ext cx="3876975" cy="49036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Listen to Reading</a:t>
            </a:r>
          </a:p>
        </p:txBody>
      </p:sp>
      <p:sp>
        <p:nvSpPr>
          <p:cNvPr id="299" name="Shape 299"/>
          <p:cNvSpPr txBox="1"/>
          <p:nvPr>
            <p:ph idx="1" type="body"/>
          </p:nvPr>
        </p:nvSpPr>
        <p:spPr>
          <a:xfrm>
            <a:off x="457200" y="1200150"/>
            <a:ext cx="44355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Model and practice material set up and pack-up of technology.</a:t>
            </a:r>
          </a:p>
          <a:p>
            <a:pPr indent="-381000" lvl="0" marL="457200" rtl="0">
              <a:spcBef>
                <a:spcPts val="0"/>
              </a:spcBef>
              <a:buSzPct val="100000"/>
            </a:pPr>
            <a:r>
              <a:rPr lang="en" sz="2400"/>
              <a:t>Model and practice listening and following along with words and/or pictures.</a:t>
            </a:r>
          </a:p>
          <a:p>
            <a:pPr indent="-381000" lvl="0" marL="457200">
              <a:spcBef>
                <a:spcPts val="0"/>
              </a:spcBef>
              <a:buSzPct val="100000"/>
            </a:pPr>
            <a:r>
              <a:rPr lang="en" sz="2400"/>
              <a:t>Model and practice listening to a short story, finishing it, and starting a new story.</a:t>
            </a:r>
          </a:p>
        </p:txBody>
      </p:sp>
      <p:pic>
        <p:nvPicPr>
          <p:cNvPr id="300" name="Shape 300"/>
          <p:cNvPicPr preferRelativeResize="0"/>
          <p:nvPr/>
        </p:nvPicPr>
        <p:blipFill>
          <a:blip r:embed="rId3">
            <a:alphaModFix/>
          </a:blip>
          <a:stretch>
            <a:fillRect/>
          </a:stretch>
        </p:blipFill>
        <p:spPr>
          <a:xfrm>
            <a:off x="5100950" y="1238650"/>
            <a:ext cx="3879499" cy="23729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pic>
        <p:nvPicPr>
          <p:cNvPr id="305" name="Shape 305"/>
          <p:cNvPicPr preferRelativeResize="0"/>
          <p:nvPr/>
        </p:nvPicPr>
        <p:blipFill>
          <a:blip r:embed="rId3">
            <a:alphaModFix/>
          </a:blip>
          <a:stretch>
            <a:fillRect/>
          </a:stretch>
        </p:blipFill>
        <p:spPr>
          <a:xfrm>
            <a:off x="1238675" y="92849"/>
            <a:ext cx="6567949" cy="495174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Word Work</a:t>
            </a:r>
          </a:p>
        </p:txBody>
      </p:sp>
      <p:sp>
        <p:nvSpPr>
          <p:cNvPr id="311" name="Shape 311"/>
          <p:cNvSpPr txBox="1"/>
          <p:nvPr>
            <p:ph idx="1" type="body"/>
          </p:nvPr>
        </p:nvSpPr>
        <p:spPr>
          <a:xfrm>
            <a:off x="457200" y="1200150"/>
            <a:ext cx="3994500" cy="3725699"/>
          </a:xfrm>
          <a:prstGeom prst="rect">
            <a:avLst/>
          </a:prstGeom>
        </p:spPr>
        <p:txBody>
          <a:bodyPr anchorCtr="0" anchor="t" bIns="91425" lIns="91425" rIns="91425" tIns="91425">
            <a:noAutofit/>
          </a:bodyPr>
          <a:lstStyle/>
          <a:p>
            <a:pPr indent="-381000" lvl="0" marL="457200" rtl="0">
              <a:spcBef>
                <a:spcPts val="0"/>
              </a:spcBef>
              <a:buSzPct val="100000"/>
            </a:pPr>
            <a:r>
              <a:rPr lang="en" sz="2400"/>
              <a:t>Introduce materials and their location</a:t>
            </a:r>
          </a:p>
          <a:p>
            <a:pPr indent="-381000" lvl="0" marL="457200" rtl="0">
              <a:spcBef>
                <a:spcPts val="0"/>
              </a:spcBef>
              <a:buSzPct val="100000"/>
            </a:pPr>
            <a:r>
              <a:rPr lang="en" sz="2400"/>
              <a:t>Model set up and pack up and how to use them independently. </a:t>
            </a:r>
          </a:p>
          <a:p>
            <a:pPr indent="-381000" lvl="0" marL="457200" rtl="0">
              <a:spcBef>
                <a:spcPts val="0"/>
              </a:spcBef>
              <a:buSzPct val="100000"/>
            </a:pPr>
            <a:r>
              <a:rPr lang="en" sz="2400"/>
              <a:t>High Frequency Words.</a:t>
            </a:r>
          </a:p>
          <a:p>
            <a:pPr indent="-381000" lvl="0" marL="457200">
              <a:spcBef>
                <a:spcPts val="0"/>
              </a:spcBef>
              <a:buSzPct val="100000"/>
            </a:pPr>
            <a:r>
              <a:rPr lang="en" sz="2400"/>
              <a:t>Spelling patterns and rules.</a:t>
            </a:r>
          </a:p>
        </p:txBody>
      </p:sp>
      <p:pic>
        <p:nvPicPr>
          <p:cNvPr id="312" name="Shape 312"/>
          <p:cNvPicPr preferRelativeResize="0"/>
          <p:nvPr/>
        </p:nvPicPr>
        <p:blipFill>
          <a:blip r:embed="rId3">
            <a:alphaModFix/>
          </a:blip>
          <a:stretch>
            <a:fillRect/>
          </a:stretch>
        </p:blipFill>
        <p:spPr>
          <a:xfrm>
            <a:off x="5110225" y="328800"/>
            <a:ext cx="3259987" cy="3725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pic>
        <p:nvPicPr>
          <p:cNvPr id="317" name="Shape 317"/>
          <p:cNvPicPr preferRelativeResize="0"/>
          <p:nvPr/>
        </p:nvPicPr>
        <p:blipFill>
          <a:blip r:embed="rId3">
            <a:alphaModFix/>
          </a:blip>
          <a:stretch>
            <a:fillRect/>
          </a:stretch>
        </p:blipFill>
        <p:spPr>
          <a:xfrm>
            <a:off x="2519900" y="139275"/>
            <a:ext cx="3802699" cy="4919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Reliever</a:t>
            </a:r>
          </a:p>
        </p:txBody>
      </p:sp>
      <p:sp>
        <p:nvSpPr>
          <p:cNvPr id="323" name="Shape 323"/>
          <p:cNvSpPr txBox="1"/>
          <p:nvPr>
            <p:ph idx="1" type="body"/>
          </p:nvPr>
        </p:nvSpPr>
        <p:spPr>
          <a:xfrm>
            <a:off x="457200" y="993425"/>
            <a:ext cx="8229600" cy="3932399"/>
          </a:xfrm>
          <a:prstGeom prst="rect">
            <a:avLst/>
          </a:prstGeom>
        </p:spPr>
        <p:txBody>
          <a:bodyPr anchorCtr="0" anchor="t" bIns="91425" lIns="91425" rIns="91425" tIns="91425">
            <a:noAutofit/>
          </a:bodyPr>
          <a:lstStyle/>
          <a:p>
            <a:pPr lvl="0" rtl="0" algn="ctr">
              <a:spcBef>
                <a:spcPts val="0"/>
              </a:spcBef>
              <a:buNone/>
            </a:pPr>
            <a:r>
              <a:t/>
            </a:r>
            <a:endParaRPr sz="3600"/>
          </a:p>
          <a:p>
            <a:pPr lvl="0" rtl="0" algn="ctr">
              <a:spcBef>
                <a:spcPts val="0"/>
              </a:spcBef>
              <a:buNone/>
            </a:pPr>
            <a:r>
              <a:rPr lang="en" sz="3600"/>
              <a:t>The children are so well trained in Daily 5 routines they actually teach the reliever!</a:t>
            </a:r>
          </a:p>
          <a:p>
            <a:pPr lvl="0" rtl="0" algn="ctr">
              <a:spcBef>
                <a:spcPts val="0"/>
              </a:spcBef>
              <a:buNone/>
            </a:pPr>
            <a:r>
              <a:t/>
            </a:r>
            <a:endParaRPr sz="3600"/>
          </a:p>
          <a:p>
            <a:pPr lvl="0" algn="ctr">
              <a:spcBef>
                <a:spcPts val="0"/>
              </a:spcBef>
              <a:buNone/>
            </a:pPr>
            <a:r>
              <a:t/>
            </a:r>
            <a:endParaRPr sz="36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457200" y="438103"/>
            <a:ext cx="8229600" cy="857400"/>
          </a:xfrm>
          <a:prstGeom prst="rect">
            <a:avLst/>
          </a:prstGeom>
        </p:spPr>
        <p:txBody>
          <a:bodyPr anchorCtr="0" anchor="b" bIns="91425" lIns="91425" rIns="91425" tIns="91425">
            <a:noAutofit/>
          </a:bodyPr>
          <a:lstStyle/>
          <a:p>
            <a:pPr lvl="0">
              <a:spcBef>
                <a:spcPts val="0"/>
              </a:spcBef>
              <a:buNone/>
            </a:pPr>
            <a:r>
              <a:rPr lang="en"/>
              <a:t>If you encounter problems … ask yourself these questions:</a:t>
            </a:r>
          </a:p>
        </p:txBody>
      </p:sp>
      <p:sp>
        <p:nvSpPr>
          <p:cNvPr id="329" name="Shape 329"/>
          <p:cNvSpPr txBox="1"/>
          <p:nvPr>
            <p:ph idx="1" type="body"/>
          </p:nvPr>
        </p:nvSpPr>
        <p:spPr>
          <a:xfrm>
            <a:off x="457200" y="1355500"/>
            <a:ext cx="8229600" cy="3570299"/>
          </a:xfrm>
          <a:prstGeom prst="rect">
            <a:avLst/>
          </a:prstGeom>
        </p:spPr>
        <p:txBody>
          <a:bodyPr anchorCtr="0" anchor="t" bIns="91425" lIns="91425" rIns="91425" tIns="91425">
            <a:noAutofit/>
          </a:bodyPr>
          <a:lstStyle/>
          <a:p>
            <a:pPr indent="-381000" lvl="0" marL="457200" rtl="0">
              <a:spcBef>
                <a:spcPts val="0"/>
              </a:spcBef>
              <a:buSzPct val="100000"/>
            </a:pPr>
            <a:r>
              <a:rPr lang="en" sz="2400"/>
              <a:t>Did I allow enough time for training muscle memory?</a:t>
            </a:r>
          </a:p>
          <a:p>
            <a:pPr indent="-381000" lvl="0" marL="457200" rtl="0">
              <a:spcBef>
                <a:spcPts val="0"/>
              </a:spcBef>
              <a:buSzPct val="100000"/>
            </a:pPr>
            <a:r>
              <a:rPr lang="en" sz="2400"/>
              <a:t>Have I reviewed the I-Charts?</a:t>
            </a:r>
          </a:p>
          <a:p>
            <a:pPr indent="-381000" lvl="0" marL="457200" rtl="0">
              <a:spcBef>
                <a:spcPts val="0"/>
              </a:spcBef>
              <a:buSzPct val="100000"/>
            </a:pPr>
            <a:r>
              <a:rPr lang="en" sz="2400"/>
              <a:t>Am I staying out of the way and allowing the children to work independently?</a:t>
            </a:r>
          </a:p>
          <a:p>
            <a:pPr indent="-381000" lvl="0" marL="457200" rtl="0">
              <a:spcBef>
                <a:spcPts val="0"/>
              </a:spcBef>
              <a:buSzPct val="100000"/>
            </a:pPr>
            <a:r>
              <a:rPr lang="en" sz="2400"/>
              <a:t>Am I allowing choice?</a:t>
            </a:r>
          </a:p>
          <a:p>
            <a:pPr indent="-381000" lvl="0" marL="457200" rtl="0">
              <a:spcBef>
                <a:spcPts val="0"/>
              </a:spcBef>
              <a:buSzPct val="100000"/>
            </a:pPr>
            <a:r>
              <a:rPr lang="en" sz="2400"/>
              <a:t>Are some children allowed to share each day?</a:t>
            </a:r>
          </a:p>
          <a:p>
            <a:pPr indent="-381000" lvl="0" marL="457200" rtl="0">
              <a:spcBef>
                <a:spcPts val="0"/>
              </a:spcBef>
              <a:buSzPct val="100000"/>
            </a:pPr>
            <a:r>
              <a:rPr lang="en" sz="2400"/>
              <a:t>Have I had behaviours modelled correctly and incorrectly?</a:t>
            </a:r>
          </a:p>
          <a:p>
            <a:pPr indent="-381000" lvl="0" marL="457200">
              <a:spcBef>
                <a:spcPts val="0"/>
              </a:spcBef>
              <a:buSzPct val="100000"/>
            </a:pPr>
            <a:r>
              <a:rPr lang="en" sz="2400"/>
              <a:t>Who can I collaborate with for support?</a:t>
            </a:r>
          </a:p>
        </p:txBody>
      </p:sp>
      <p:pic>
        <p:nvPicPr>
          <p:cNvPr id="330" name="Shape 330"/>
          <p:cNvPicPr preferRelativeResize="0"/>
          <p:nvPr/>
        </p:nvPicPr>
        <p:blipFill>
          <a:blip r:embed="rId3">
            <a:alphaModFix/>
          </a:blip>
          <a:stretch>
            <a:fillRect/>
          </a:stretch>
        </p:blipFill>
        <p:spPr>
          <a:xfrm>
            <a:off x="7414625" y="3289050"/>
            <a:ext cx="1609725" cy="1619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53578"/>
            <a:ext cx="8229600" cy="857400"/>
          </a:xfrm>
          <a:prstGeom prst="rect">
            <a:avLst/>
          </a:prstGeom>
        </p:spPr>
        <p:txBody>
          <a:bodyPr anchorCtr="0" anchor="b" bIns="91425" lIns="91425" rIns="91425" tIns="91425">
            <a:noAutofit/>
          </a:bodyPr>
          <a:lstStyle/>
          <a:p>
            <a:pPr lvl="0">
              <a:spcBef>
                <a:spcPts val="0"/>
              </a:spcBef>
              <a:buNone/>
            </a:pPr>
            <a:r>
              <a:rPr lang="en"/>
              <a:t>What Sets Daily Five Apart?</a:t>
            </a:r>
          </a:p>
        </p:txBody>
      </p:sp>
      <p:sp>
        <p:nvSpPr>
          <p:cNvPr id="60" name="Shape 60"/>
          <p:cNvSpPr txBox="1"/>
          <p:nvPr>
            <p:ph idx="1" type="body"/>
          </p:nvPr>
        </p:nvSpPr>
        <p:spPr>
          <a:xfrm>
            <a:off x="457200" y="1200150"/>
            <a:ext cx="3994500" cy="3725699"/>
          </a:xfrm>
          <a:prstGeom prst="rect">
            <a:avLst/>
          </a:prstGeom>
        </p:spPr>
        <p:txBody>
          <a:bodyPr anchorCtr="0" anchor="t" bIns="91425" lIns="91425" rIns="91425" tIns="91425">
            <a:noAutofit/>
          </a:bodyPr>
          <a:lstStyle/>
          <a:p>
            <a:pPr lvl="0" rtl="0">
              <a:spcBef>
                <a:spcPts val="0"/>
              </a:spcBef>
              <a:buNone/>
            </a:pPr>
            <a:r>
              <a:t/>
            </a:r>
            <a:endParaRPr/>
          </a:p>
          <a:p>
            <a:pPr lvl="0" rtl="0">
              <a:spcBef>
                <a:spcPts val="0"/>
              </a:spcBef>
              <a:buNone/>
            </a:pPr>
            <a:r>
              <a:t/>
            </a:r>
            <a:endParaRPr/>
          </a:p>
          <a:p>
            <a:pPr indent="-342900" lvl="0" marL="457200" rtl="0">
              <a:spcBef>
                <a:spcPts val="0"/>
              </a:spcBef>
              <a:buSzPct val="100000"/>
            </a:pPr>
            <a:r>
              <a:rPr lang="en" sz="1800"/>
              <a:t>Short whole class lessons</a:t>
            </a:r>
          </a:p>
          <a:p>
            <a:pPr indent="-342900" lvl="0" marL="457200" rtl="0">
              <a:spcBef>
                <a:spcPts val="0"/>
              </a:spcBef>
              <a:buSzPct val="100000"/>
            </a:pPr>
            <a:r>
              <a:rPr lang="en" sz="1800"/>
              <a:t>Target teach small groups</a:t>
            </a:r>
          </a:p>
          <a:p>
            <a:pPr indent="-342900" lvl="0" marL="457200" rtl="0">
              <a:spcBef>
                <a:spcPts val="0"/>
              </a:spcBef>
              <a:buSzPct val="100000"/>
            </a:pPr>
            <a:r>
              <a:rPr lang="en" sz="1800"/>
              <a:t>Conference with individuals</a:t>
            </a:r>
          </a:p>
          <a:p>
            <a:pPr indent="-342900" lvl="1" marL="914400" rtl="0">
              <a:spcBef>
                <a:spcPts val="0"/>
              </a:spcBef>
              <a:buSzPct val="100000"/>
            </a:pPr>
            <a:r>
              <a:rPr lang="en" sz="1800"/>
              <a:t>Assessment</a:t>
            </a:r>
          </a:p>
          <a:p>
            <a:pPr indent="-342900" lvl="1" marL="914400" rtl="0">
              <a:spcBef>
                <a:spcPts val="0"/>
              </a:spcBef>
              <a:buSzPct val="100000"/>
            </a:pPr>
            <a:r>
              <a:rPr lang="en" sz="1800"/>
              <a:t>Progressions</a:t>
            </a:r>
          </a:p>
          <a:p>
            <a:pPr indent="-342900" lvl="0" marL="457200" rtl="0">
              <a:spcBef>
                <a:spcPts val="0"/>
              </a:spcBef>
              <a:buSzPct val="100000"/>
            </a:pPr>
            <a:r>
              <a:rPr lang="en" sz="1800"/>
              <a:t>Explicitly enable students to build and maintain stamina.</a:t>
            </a:r>
          </a:p>
          <a:p>
            <a:pPr lvl="0">
              <a:spcBef>
                <a:spcPts val="0"/>
              </a:spcBef>
              <a:buNone/>
            </a:pPr>
            <a:r>
              <a:t/>
            </a:r>
            <a:endParaRPr sz="1800"/>
          </a:p>
        </p:txBody>
      </p:sp>
      <p:pic>
        <p:nvPicPr>
          <p:cNvPr id="61" name="Shape 61"/>
          <p:cNvPicPr preferRelativeResize="0"/>
          <p:nvPr/>
        </p:nvPicPr>
        <p:blipFill>
          <a:blip r:embed="rId3">
            <a:alphaModFix/>
          </a:blip>
          <a:stretch>
            <a:fillRect/>
          </a:stretch>
        </p:blipFill>
        <p:spPr>
          <a:xfrm>
            <a:off x="381000" y="834775"/>
            <a:ext cx="1630175" cy="1630175"/>
          </a:xfrm>
          <a:prstGeom prst="rect">
            <a:avLst/>
          </a:prstGeom>
          <a:noFill/>
          <a:ln>
            <a:noFill/>
          </a:ln>
        </p:spPr>
      </p:pic>
      <p:pic>
        <p:nvPicPr>
          <p:cNvPr descr="Screen Shot 2015-01-25 at 1.54.33 PM.png" id="62" name="Shape 62"/>
          <p:cNvPicPr preferRelativeResize="0"/>
          <p:nvPr/>
        </p:nvPicPr>
        <p:blipFill>
          <a:blip r:embed="rId4">
            <a:alphaModFix/>
          </a:blip>
          <a:stretch>
            <a:fillRect/>
          </a:stretch>
        </p:blipFill>
        <p:spPr>
          <a:xfrm>
            <a:off x="7743100" y="1126899"/>
            <a:ext cx="953600" cy="922250"/>
          </a:xfrm>
          <a:prstGeom prst="rect">
            <a:avLst/>
          </a:prstGeom>
          <a:noFill/>
          <a:ln>
            <a:noFill/>
          </a:ln>
        </p:spPr>
      </p:pic>
      <p:cxnSp>
        <p:nvCxnSpPr>
          <p:cNvPr id="63" name="Shape 63"/>
          <p:cNvCxnSpPr/>
          <p:nvPr/>
        </p:nvCxnSpPr>
        <p:spPr>
          <a:xfrm>
            <a:off x="4572000" y="1200150"/>
            <a:ext cx="0" cy="3725699"/>
          </a:xfrm>
          <a:prstGeom prst="straightConnector1">
            <a:avLst/>
          </a:prstGeom>
          <a:noFill/>
          <a:ln cap="flat" cmpd="sng" w="19050">
            <a:solidFill>
              <a:schemeClr val="dk2"/>
            </a:solidFill>
            <a:prstDash val="solid"/>
            <a:round/>
            <a:headEnd len="lg" w="lg" type="none"/>
            <a:tailEnd len="lg" w="lg" type="none"/>
          </a:ln>
        </p:spPr>
      </p:cxnSp>
      <p:sp>
        <p:nvSpPr>
          <p:cNvPr id="64" name="Shape 64"/>
          <p:cNvSpPr txBox="1"/>
          <p:nvPr>
            <p:ph idx="2" type="body"/>
          </p:nvPr>
        </p:nvSpPr>
        <p:spPr>
          <a:xfrm>
            <a:off x="4692273" y="1200150"/>
            <a:ext cx="3994500" cy="3725699"/>
          </a:xfrm>
          <a:prstGeom prst="rect">
            <a:avLst/>
          </a:prstGeom>
        </p:spPr>
        <p:txBody>
          <a:bodyPr anchorCtr="0" anchor="t" bIns="91425" lIns="91425" rIns="91425" tIns="91425">
            <a:noAutofit/>
          </a:bodyPr>
          <a:lstStyle/>
          <a:p>
            <a:pPr lvl="0" rtl="0">
              <a:spcBef>
                <a:spcPts val="0"/>
              </a:spcBef>
              <a:buNone/>
            </a:pPr>
            <a:r>
              <a:t/>
            </a:r>
            <a:endParaRPr sz="1800"/>
          </a:p>
          <a:p>
            <a:pPr lvl="0" rtl="0">
              <a:spcBef>
                <a:spcPts val="0"/>
              </a:spcBef>
              <a:buNone/>
            </a:pPr>
            <a:r>
              <a:t/>
            </a:r>
            <a:endParaRPr sz="1800"/>
          </a:p>
          <a:p>
            <a:pPr indent="-342900" lvl="0" marL="457200" rtl="0">
              <a:spcBef>
                <a:spcPts val="0"/>
              </a:spcBef>
              <a:buSzPct val="100000"/>
            </a:pPr>
            <a:r>
              <a:rPr lang="en" sz="1800"/>
              <a:t>Receive tailored instruction - whole class, small group, individual conferring - meeting individual needs</a:t>
            </a:r>
          </a:p>
          <a:p>
            <a:pPr indent="-342900" lvl="0" marL="457200" rtl="0">
              <a:spcBef>
                <a:spcPts val="0"/>
              </a:spcBef>
              <a:buSzPct val="100000"/>
            </a:pPr>
            <a:r>
              <a:rPr lang="en" sz="1800"/>
              <a:t>Reading and writing for extended periods of time</a:t>
            </a:r>
          </a:p>
          <a:p>
            <a:pPr indent="-342900" lvl="0" marL="457200" rtl="0">
              <a:spcBef>
                <a:spcPts val="0"/>
              </a:spcBef>
              <a:buSzPct val="100000"/>
            </a:pPr>
            <a:r>
              <a:rPr lang="en" sz="1800"/>
              <a:t>Develop independence and stamina </a:t>
            </a:r>
          </a:p>
          <a:p>
            <a:pPr indent="-342900" lvl="0" marL="457200">
              <a:spcBef>
                <a:spcPts val="0"/>
              </a:spcBef>
              <a:buSzPct val="100000"/>
            </a:pPr>
            <a:r>
              <a:rPr lang="en" sz="1800"/>
              <a:t>Provides choice (what, when, where)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4294967295"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	</a:t>
            </a:r>
          </a:p>
        </p:txBody>
      </p:sp>
      <p:pic>
        <p:nvPicPr>
          <p:cNvPr id="70" name="Shape 70"/>
          <p:cNvPicPr preferRelativeResize="0"/>
          <p:nvPr/>
        </p:nvPicPr>
        <p:blipFill>
          <a:blip r:embed="rId3">
            <a:alphaModFix/>
          </a:blip>
          <a:stretch>
            <a:fillRect/>
          </a:stretch>
        </p:blipFill>
        <p:spPr>
          <a:xfrm>
            <a:off x="1066800" y="225684"/>
            <a:ext cx="6813100" cy="47710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pic>
        <p:nvPicPr>
          <p:cNvPr descr="Screen Shot 2015-01-25 at 2.45.41 PM.png" id="75" name="Shape 75"/>
          <p:cNvPicPr preferRelativeResize="0"/>
          <p:nvPr/>
        </p:nvPicPr>
        <p:blipFill>
          <a:blip r:embed="rId3">
            <a:alphaModFix/>
          </a:blip>
          <a:stretch>
            <a:fillRect/>
          </a:stretch>
        </p:blipFill>
        <p:spPr>
          <a:xfrm>
            <a:off x="2321073" y="55700"/>
            <a:ext cx="4520149" cy="5011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Research … ponder this</a:t>
            </a:r>
          </a:p>
        </p:txBody>
      </p:sp>
      <p:sp>
        <p:nvSpPr>
          <p:cNvPr id="81" name="Shape 81"/>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b="1" sz="2400"/>
          </a:p>
          <a:p>
            <a:pPr lvl="0" rtl="0">
              <a:spcBef>
                <a:spcPts val="0"/>
              </a:spcBef>
              <a:buNone/>
            </a:pPr>
            <a:r>
              <a:rPr b="1" lang="en" sz="2400"/>
              <a:t>Reggie Routman and Richard Allington say that often students spend _____% of the time being instructed by teachers and _____% spent practicing</a:t>
            </a:r>
          </a:p>
          <a:p>
            <a:pPr lvl="0" rtl="0">
              <a:spcBef>
                <a:spcPts val="0"/>
              </a:spcBef>
              <a:buNone/>
            </a:pPr>
            <a:r>
              <a:t/>
            </a:r>
            <a:endParaRPr b="1" sz="2400"/>
          </a:p>
          <a:p>
            <a:pPr lvl="0" rtl="0">
              <a:spcBef>
                <a:spcPts val="0"/>
              </a:spcBef>
              <a:buNone/>
            </a:pPr>
            <a:r>
              <a:rPr b="1" lang="en" sz="2400"/>
              <a:t>Now we know it needs to be us teaching _____% of the time and the students practicing _____% of the time.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Research … ponder this</a:t>
            </a:r>
          </a:p>
        </p:txBody>
      </p:sp>
      <p:sp>
        <p:nvSpPr>
          <p:cNvPr id="87" name="Shape 8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t/>
            </a:r>
            <a:endParaRPr b="1" sz="2400"/>
          </a:p>
          <a:p>
            <a:pPr lvl="0" rtl="0">
              <a:spcBef>
                <a:spcPts val="0"/>
              </a:spcBef>
              <a:buNone/>
            </a:pPr>
            <a:r>
              <a:rPr b="1" lang="en" sz="2400"/>
              <a:t>Reggie Routman and Richard Allington say that often students spend </a:t>
            </a:r>
            <a:r>
              <a:rPr b="1" lang="en" sz="2400">
                <a:solidFill>
                  <a:srgbClr val="FF0000"/>
                </a:solidFill>
              </a:rPr>
              <a:t>80% </a:t>
            </a:r>
            <a:r>
              <a:rPr b="1" lang="en" sz="2400"/>
              <a:t>of the time being instructed by teachers and </a:t>
            </a:r>
            <a:r>
              <a:rPr b="1" lang="en" sz="2400">
                <a:solidFill>
                  <a:srgbClr val="FF0000"/>
                </a:solidFill>
              </a:rPr>
              <a:t>20%</a:t>
            </a:r>
            <a:r>
              <a:rPr b="1" lang="en" sz="2400"/>
              <a:t> spent practicing</a:t>
            </a:r>
          </a:p>
          <a:p>
            <a:pPr lvl="0" rtl="0">
              <a:spcBef>
                <a:spcPts val="0"/>
              </a:spcBef>
              <a:buNone/>
            </a:pPr>
            <a:r>
              <a:t/>
            </a:r>
            <a:endParaRPr b="1" sz="2400"/>
          </a:p>
          <a:p>
            <a:pPr lvl="0" rtl="0">
              <a:spcBef>
                <a:spcPts val="0"/>
              </a:spcBef>
              <a:buNone/>
            </a:pPr>
            <a:r>
              <a:rPr b="1" lang="en" sz="2400"/>
              <a:t>Now we know it needs to be us teaching </a:t>
            </a:r>
            <a:r>
              <a:rPr b="1" lang="en" sz="2400">
                <a:solidFill>
                  <a:srgbClr val="FF0000"/>
                </a:solidFill>
              </a:rPr>
              <a:t>20%</a:t>
            </a:r>
            <a:r>
              <a:rPr b="1" lang="en" sz="2400"/>
              <a:t> of the time and the students practicing </a:t>
            </a:r>
            <a:r>
              <a:rPr b="1" lang="en" sz="2400">
                <a:solidFill>
                  <a:srgbClr val="FF0000"/>
                </a:solidFill>
              </a:rPr>
              <a:t>80%</a:t>
            </a:r>
            <a:r>
              <a:rPr b="1" lang="en" sz="2400"/>
              <a:t> of the time.  </a:t>
            </a:r>
          </a:p>
        </p:txBody>
      </p:sp>
    </p:spTree>
  </p:cSld>
  <p:clrMapOvr>
    <a:masterClrMapping/>
  </p:clrMapOvr>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